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  <p:sldMasterId id="2147483660" r:id="rId2"/>
    <p:sldMasterId id="2147483679" r:id="rId3"/>
    <p:sldMasterId id="2147483696" r:id="rId4"/>
  </p:sldMasterIdLst>
  <p:notesMasterIdLst>
    <p:notesMasterId r:id="rId33"/>
  </p:notesMasterIdLst>
  <p:sldIdLst>
    <p:sldId id="256" r:id="rId5"/>
    <p:sldId id="288" r:id="rId6"/>
    <p:sldId id="269" r:id="rId7"/>
    <p:sldId id="305" r:id="rId8"/>
    <p:sldId id="292" r:id="rId9"/>
    <p:sldId id="260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59" r:id="rId18"/>
    <p:sldId id="302" r:id="rId19"/>
    <p:sldId id="310" r:id="rId20"/>
    <p:sldId id="311" r:id="rId21"/>
    <p:sldId id="312" r:id="rId22"/>
    <p:sldId id="303" r:id="rId23"/>
    <p:sldId id="304" r:id="rId24"/>
    <p:sldId id="313" r:id="rId25"/>
    <p:sldId id="314" r:id="rId26"/>
    <p:sldId id="315" r:id="rId27"/>
    <p:sldId id="257" r:id="rId28"/>
    <p:sldId id="308" r:id="rId29"/>
    <p:sldId id="309" r:id="rId30"/>
    <p:sldId id="264" r:id="rId31"/>
    <p:sldId id="306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vo" panose="020B0604020202020204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Bookman Old Style" panose="02050604050505020204" pitchFamily="18" charset="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Barlow Condensed Medium" panose="020B0604020202020204" charset="0"/>
      <p:regular r:id="rId58"/>
      <p:bold r:id="rId59"/>
      <p:italic r:id="rId60"/>
      <p:boldItalic r:id="rId61"/>
    </p:embeddedFont>
    <p:embeddedFont>
      <p:font typeface="Arial Black" panose="020B0A04020102020204" pitchFamily="34" charset="0"/>
      <p:bold r:id="rId62"/>
    </p:embeddedFont>
    <p:embeddedFont>
      <p:font typeface="Barlow Condensed" panose="020B0604020202020204" charset="0"/>
      <p:regular r:id="rId63"/>
      <p:bold r:id="rId64"/>
      <p:italic r:id="rId65"/>
      <p:boldItalic r:id="rId66"/>
    </p:embeddedFont>
    <p:embeddedFont>
      <p:font typeface="Barlow Condensed SemiBold" panose="020B0604020202020204" charset="0"/>
      <p:regular r:id="rId67"/>
      <p:bold r:id="rId68"/>
      <p:italic r:id="rId69"/>
      <p:boldItalic r:id="rId70"/>
    </p:embeddedFont>
    <p:embeddedFont>
      <p:font typeface="Britannic Bold" panose="020B0903060703020204" pitchFamily="34" charset="0"/>
      <p:regular r:id="rId71"/>
    </p:embeddedFont>
    <p:embeddedFont>
      <p:font typeface="Aharoni" panose="020B0604020202020204" charset="-79"/>
      <p:bold r:id="rId72"/>
    </p:embeddedFont>
    <p:embeddedFont>
      <p:font typeface="MS PGothic" panose="020B0600070205080204" pitchFamily="34" charset="-128"/>
      <p:regular r:id="rId73"/>
    </p:embeddedFont>
    <p:embeddedFont>
      <p:font typeface="Tahoma" panose="020B0604030504040204" pitchFamily="34" charset="0"/>
      <p:regular r:id="rId74"/>
      <p:bold r:id="rId75"/>
    </p:embeddedFont>
    <p:embeddedFont>
      <p:font typeface="Wingdings 3" panose="05040102010807070707" pitchFamily="18" charset="2"/>
      <p:regular r:id="rId76"/>
    </p:embeddedFont>
    <p:embeddedFont>
      <p:font typeface="Berlin Sans FB Demi" panose="020E0802020502020306" pitchFamily="34" charset="0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F469F33-F5A5-4F56-85F1-24D3F0B759A1}">
          <p14:sldIdLst>
            <p14:sldId id="256"/>
            <p14:sldId id="288"/>
            <p14:sldId id="269"/>
            <p14:sldId id="305"/>
            <p14:sldId id="292"/>
            <p14:sldId id="260"/>
            <p14:sldId id="295"/>
            <p14:sldId id="296"/>
            <p14:sldId id="297"/>
            <p14:sldId id="298"/>
            <p14:sldId id="299"/>
            <p14:sldId id="300"/>
            <p14:sldId id="301"/>
            <p14:sldId id="259"/>
            <p14:sldId id="302"/>
            <p14:sldId id="310"/>
            <p14:sldId id="311"/>
            <p14:sldId id="312"/>
            <p14:sldId id="303"/>
            <p14:sldId id="304"/>
            <p14:sldId id="313"/>
            <p14:sldId id="314"/>
            <p14:sldId id="315"/>
            <p14:sldId id="257"/>
            <p14:sldId id="308"/>
            <p14:sldId id="309"/>
            <p14:sldId id="264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40B"/>
    <a:srgbClr val="0C2E3A"/>
    <a:srgbClr val="FF823B"/>
    <a:srgbClr val="FFA73B"/>
    <a:srgbClr val="018790"/>
    <a:srgbClr val="FFD497"/>
    <a:srgbClr val="4D3425"/>
    <a:srgbClr val="8DA67A"/>
    <a:srgbClr val="1DCDC3"/>
    <a:srgbClr val="12B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28F232-650B-4CA5-9DEB-DA1A20D91229}">
  <a:tblStyle styleId="{5828F232-650B-4CA5-9DEB-DA1A20D91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97" d="100"/>
          <a:sy n="97" d="100"/>
        </p:scale>
        <p:origin x="408" y="84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6" Type="http://schemas.openxmlformats.org/officeDocument/2006/relationships/font" Target="fonts/font43.fntdata"/><Relationship Id="rId7" Type="http://schemas.openxmlformats.org/officeDocument/2006/relationships/slide" Target="slides/slide3.xml"/><Relationship Id="rId71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font" Target="fonts/font41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2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font" Target="fonts/font44.fntdata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E2F75-C028-4F6A-8115-B97B01FC56F6}" type="doc">
      <dgm:prSet loTypeId="urn:microsoft.com/office/officeart/2005/8/layout/vList6" loCatId="process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id-ID"/>
        </a:p>
      </dgm:t>
    </dgm:pt>
    <dgm:pt modelId="{01481513-643E-47AD-BB60-31A7024A3E14}">
      <dgm:prSet phldrT="[Text]" custT="1"/>
      <dgm:spPr/>
      <dgm:t>
        <a:bodyPr/>
        <a:lstStyle/>
        <a:p>
          <a:r>
            <a:rPr lang="id-ID" sz="1600" dirty="0">
              <a:latin typeface="Aharoni" panose="02010803020104030203" pitchFamily="2" charset="-79"/>
              <a:cs typeface="Aharoni" panose="02010803020104030203" pitchFamily="2" charset="-79"/>
            </a:rPr>
            <a:t>Kampus 1 </a:t>
          </a:r>
        </a:p>
      </dgm:t>
    </dgm:pt>
    <dgm:pt modelId="{CAFB8C2D-5E01-40FE-9703-EA240848E5F2}" type="parTrans" cxnId="{222323D8-7A9B-4BBD-92A8-D6E9B703B702}">
      <dgm:prSet/>
      <dgm:spPr/>
      <dgm:t>
        <a:bodyPr/>
        <a:lstStyle/>
        <a:p>
          <a:endParaRPr lang="id-ID" sz="1400"/>
        </a:p>
      </dgm:t>
    </dgm:pt>
    <dgm:pt modelId="{087AAA66-5377-41F6-97A6-D772E659D7BD}" type="sibTrans" cxnId="{222323D8-7A9B-4BBD-92A8-D6E9B703B702}">
      <dgm:prSet/>
      <dgm:spPr/>
      <dgm:t>
        <a:bodyPr/>
        <a:lstStyle/>
        <a:p>
          <a:endParaRPr lang="id-ID" sz="1400"/>
        </a:p>
      </dgm:t>
    </dgm:pt>
    <dgm:pt modelId="{7179FB86-2280-44C2-84CD-6AD5364E4907}">
      <dgm:prSet custT="1"/>
      <dgm:spPr/>
      <dgm:t>
        <a:bodyPr/>
        <a:lstStyle/>
        <a:p>
          <a:pPr algn="just"/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JL. LIMO RAYA</a:t>
          </a:r>
          <a:r>
            <a:rPr lang="en-US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</a:t>
          </a:r>
          <a:r>
            <a:rPr lang="en-US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LURAHAN LIMO - KOTA</a:t>
          </a:r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DEPOK</a:t>
          </a:r>
          <a:endParaRPr lang="id-ID" sz="1200" dirty="0">
            <a:solidFill>
              <a:schemeClr val="bg1"/>
            </a:solidFill>
          </a:endParaRPr>
        </a:p>
      </dgm:t>
    </dgm:pt>
    <dgm:pt modelId="{BF4B9AC0-DD78-4A01-A319-E747F67404C0}" type="sibTrans" cxnId="{160E9BC9-C7D0-4F18-A1B2-4628E77E75D2}">
      <dgm:prSet/>
      <dgm:spPr/>
      <dgm:t>
        <a:bodyPr/>
        <a:lstStyle/>
        <a:p>
          <a:endParaRPr lang="id-ID" sz="1400"/>
        </a:p>
      </dgm:t>
    </dgm:pt>
    <dgm:pt modelId="{F005DEA0-9FDF-4CD4-8707-C06878CFA3CB}" type="parTrans" cxnId="{160E9BC9-C7D0-4F18-A1B2-4628E77E75D2}">
      <dgm:prSet/>
      <dgm:spPr/>
      <dgm:t>
        <a:bodyPr/>
        <a:lstStyle/>
        <a:p>
          <a:endParaRPr lang="id-ID" sz="1400"/>
        </a:p>
      </dgm:t>
    </dgm:pt>
    <dgm:pt modelId="{1E258C1A-0D10-47F1-A6C4-9E8353653B1B}">
      <dgm:prSet custT="1"/>
      <dgm:spPr/>
      <dgm:t>
        <a:bodyPr/>
        <a:lstStyle/>
        <a:p>
          <a:r>
            <a:rPr lang="id-ID" sz="1600" dirty="0">
              <a:latin typeface="Aharoni" panose="02010803020104030203" pitchFamily="2" charset="-79"/>
              <a:cs typeface="Aharoni" panose="02010803020104030203" pitchFamily="2" charset="-79"/>
            </a:rPr>
            <a:t>Kampus 2</a:t>
          </a:r>
        </a:p>
      </dgm:t>
    </dgm:pt>
    <dgm:pt modelId="{BFFB66DE-3A79-4633-85A4-F4710C590BEE}" type="sibTrans" cxnId="{416353B7-FDA1-4735-ABF2-35773D92451C}">
      <dgm:prSet/>
      <dgm:spPr/>
      <dgm:t>
        <a:bodyPr/>
        <a:lstStyle/>
        <a:p>
          <a:endParaRPr lang="id-ID" sz="1400"/>
        </a:p>
      </dgm:t>
    </dgm:pt>
    <dgm:pt modelId="{97FF5EDA-559B-4E2A-B0B9-FC14F16D2EA7}" type="parTrans" cxnId="{416353B7-FDA1-4735-ABF2-35773D92451C}">
      <dgm:prSet/>
      <dgm:spPr/>
      <dgm:t>
        <a:bodyPr/>
        <a:lstStyle/>
        <a:p>
          <a:endParaRPr lang="id-ID" sz="1400"/>
        </a:p>
      </dgm:t>
    </dgm:pt>
    <dgm:pt modelId="{12BAC6D7-A6BB-42A6-90A3-74313010F101}">
      <dgm:prSet custT="1"/>
      <dgm:spPr/>
      <dgm:t>
        <a:bodyPr/>
        <a:lstStyle/>
        <a:p>
          <a:pPr algn="just"/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JL.</a:t>
          </a:r>
          <a:r>
            <a:rPr lang="en-US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RS.</a:t>
          </a:r>
          <a:r>
            <a:rPr lang="en-US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FATMAWATI PONDOK LABU JAKARTA SELATAN</a:t>
          </a:r>
          <a:endParaRPr lang="id-ID" sz="1200" dirty="0">
            <a:solidFill>
              <a:schemeClr val="bg1"/>
            </a:solidFill>
          </a:endParaRPr>
        </a:p>
      </dgm:t>
    </dgm:pt>
    <dgm:pt modelId="{DB6B611B-4B85-4545-BF26-A3B4A48A95DF}" type="sibTrans" cxnId="{35605994-A8D3-45C1-97DE-14820EECE5F4}">
      <dgm:prSet/>
      <dgm:spPr/>
      <dgm:t>
        <a:bodyPr/>
        <a:lstStyle/>
        <a:p>
          <a:endParaRPr lang="id-ID" sz="1400"/>
        </a:p>
      </dgm:t>
    </dgm:pt>
    <dgm:pt modelId="{E3ED17E0-1747-4BC0-9D98-4AEB0027B8D8}" type="parTrans" cxnId="{35605994-A8D3-45C1-97DE-14820EECE5F4}">
      <dgm:prSet/>
      <dgm:spPr/>
      <dgm:t>
        <a:bodyPr/>
        <a:lstStyle/>
        <a:p>
          <a:endParaRPr lang="id-ID" sz="1400"/>
        </a:p>
      </dgm:t>
    </dgm:pt>
    <dgm:pt modelId="{DB790339-BB6C-4EB4-A7B4-15666D1A0262}" type="pres">
      <dgm:prSet presAssocID="{AFBE2F75-C028-4F6A-8115-B97B01FC56F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2F28681-E906-4155-A990-9E10C827001A}" type="pres">
      <dgm:prSet presAssocID="{01481513-643E-47AD-BB60-31A7024A3E14}" presName="linNode" presStyleCnt="0"/>
      <dgm:spPr/>
    </dgm:pt>
    <dgm:pt modelId="{ED3DE142-1813-4068-BCA0-6D814A94FC95}" type="pres">
      <dgm:prSet presAssocID="{01481513-643E-47AD-BB60-31A7024A3E14}" presName="parentShp" presStyleLbl="node1" presStyleIdx="0" presStyleCnt="2" custScaleX="116124" custScaleY="55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8AED-08DD-4960-8302-BD1505734D83}" type="pres">
      <dgm:prSet presAssocID="{01481513-643E-47AD-BB60-31A7024A3E14}" presName="childShp" presStyleLbl="bgAccFollowNode1" presStyleIdx="0" presStyleCnt="2" custScaleX="258406" custScaleY="42692" custLinFactNeighborX="102" custLinFactNeighborY="2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4324C-3B81-4D70-8511-6642B4A282B6}" type="pres">
      <dgm:prSet presAssocID="{087AAA66-5377-41F6-97A6-D772E659D7BD}" presName="spacing" presStyleCnt="0"/>
      <dgm:spPr/>
    </dgm:pt>
    <dgm:pt modelId="{33D508C5-072A-49DB-BD5C-A47E98011A55}" type="pres">
      <dgm:prSet presAssocID="{1E258C1A-0D10-47F1-A6C4-9E8353653B1B}" presName="linNode" presStyleCnt="0"/>
      <dgm:spPr/>
    </dgm:pt>
    <dgm:pt modelId="{FDF9FF06-4FED-4D9C-8F34-FECDE43EE286}" type="pres">
      <dgm:prSet presAssocID="{1E258C1A-0D10-47F1-A6C4-9E8353653B1B}" presName="parentShp" presStyleLbl="node1" presStyleIdx="1" presStyleCnt="2" custScaleX="62347" custScaleY="541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E91BD-2DF3-4DD7-A3C7-A1158D1B24A8}" type="pres">
      <dgm:prSet presAssocID="{1E258C1A-0D10-47F1-A6C4-9E8353653B1B}" presName="childShp" presStyleLbl="bgAccFollowNode1" presStyleIdx="1" presStyleCnt="2" custScaleX="138758" custScaleY="42257" custLinFactNeighborY="-40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323D8-7A9B-4BBD-92A8-D6E9B703B702}" srcId="{AFBE2F75-C028-4F6A-8115-B97B01FC56F6}" destId="{01481513-643E-47AD-BB60-31A7024A3E14}" srcOrd="0" destOrd="0" parTransId="{CAFB8C2D-5E01-40FE-9703-EA240848E5F2}" sibTransId="{087AAA66-5377-41F6-97A6-D772E659D7BD}"/>
    <dgm:cxn modelId="{35605994-A8D3-45C1-97DE-14820EECE5F4}" srcId="{01481513-643E-47AD-BB60-31A7024A3E14}" destId="{12BAC6D7-A6BB-42A6-90A3-74313010F101}" srcOrd="0" destOrd="0" parTransId="{E3ED17E0-1747-4BC0-9D98-4AEB0027B8D8}" sibTransId="{DB6B611B-4B85-4545-BF26-A3B4A48A95DF}"/>
    <dgm:cxn modelId="{D3D41D36-2D24-4E46-9424-BAAB485DFD78}" type="presOf" srcId="{01481513-643E-47AD-BB60-31A7024A3E14}" destId="{ED3DE142-1813-4068-BCA0-6D814A94FC95}" srcOrd="0" destOrd="0" presId="urn:microsoft.com/office/officeart/2005/8/layout/vList6"/>
    <dgm:cxn modelId="{416353B7-FDA1-4735-ABF2-35773D92451C}" srcId="{AFBE2F75-C028-4F6A-8115-B97B01FC56F6}" destId="{1E258C1A-0D10-47F1-A6C4-9E8353653B1B}" srcOrd="1" destOrd="0" parTransId="{97FF5EDA-559B-4E2A-B0B9-FC14F16D2EA7}" sibTransId="{BFFB66DE-3A79-4633-85A4-F4710C590BEE}"/>
    <dgm:cxn modelId="{D33FFBA5-D093-4838-89D2-F61938FFA1FF}" type="presOf" srcId="{12BAC6D7-A6BB-42A6-90A3-74313010F101}" destId="{2AA68AED-08DD-4960-8302-BD1505734D83}" srcOrd="0" destOrd="0" presId="urn:microsoft.com/office/officeart/2005/8/layout/vList6"/>
    <dgm:cxn modelId="{160E9BC9-C7D0-4F18-A1B2-4628E77E75D2}" srcId="{1E258C1A-0D10-47F1-A6C4-9E8353653B1B}" destId="{7179FB86-2280-44C2-84CD-6AD5364E4907}" srcOrd="0" destOrd="0" parTransId="{F005DEA0-9FDF-4CD4-8707-C06878CFA3CB}" sibTransId="{BF4B9AC0-DD78-4A01-A319-E747F67404C0}"/>
    <dgm:cxn modelId="{26E1AE46-A4F8-4DF5-93A3-FDEC3006F1AF}" type="presOf" srcId="{AFBE2F75-C028-4F6A-8115-B97B01FC56F6}" destId="{DB790339-BB6C-4EB4-A7B4-15666D1A0262}" srcOrd="0" destOrd="0" presId="urn:microsoft.com/office/officeart/2005/8/layout/vList6"/>
    <dgm:cxn modelId="{131F2215-5F27-4DF6-9457-43C0CCD6ED9D}" type="presOf" srcId="{1E258C1A-0D10-47F1-A6C4-9E8353653B1B}" destId="{FDF9FF06-4FED-4D9C-8F34-FECDE43EE286}" srcOrd="0" destOrd="0" presId="urn:microsoft.com/office/officeart/2005/8/layout/vList6"/>
    <dgm:cxn modelId="{F3A88668-4D93-4D54-941F-D963C7960002}" type="presOf" srcId="{7179FB86-2280-44C2-84CD-6AD5364E4907}" destId="{682E91BD-2DF3-4DD7-A3C7-A1158D1B24A8}" srcOrd="0" destOrd="0" presId="urn:microsoft.com/office/officeart/2005/8/layout/vList6"/>
    <dgm:cxn modelId="{B8FD164B-A774-4AE5-9419-D1272F3689D2}" type="presParOf" srcId="{DB790339-BB6C-4EB4-A7B4-15666D1A0262}" destId="{F2F28681-E906-4155-A990-9E10C827001A}" srcOrd="0" destOrd="0" presId="urn:microsoft.com/office/officeart/2005/8/layout/vList6"/>
    <dgm:cxn modelId="{9CCB24C1-8A72-4DC7-95A2-293E32776CF1}" type="presParOf" srcId="{F2F28681-E906-4155-A990-9E10C827001A}" destId="{ED3DE142-1813-4068-BCA0-6D814A94FC95}" srcOrd="0" destOrd="0" presId="urn:microsoft.com/office/officeart/2005/8/layout/vList6"/>
    <dgm:cxn modelId="{A21F846C-EFE6-4C89-A8B1-CB53A947AA2F}" type="presParOf" srcId="{F2F28681-E906-4155-A990-9E10C827001A}" destId="{2AA68AED-08DD-4960-8302-BD1505734D83}" srcOrd="1" destOrd="0" presId="urn:microsoft.com/office/officeart/2005/8/layout/vList6"/>
    <dgm:cxn modelId="{EE56F602-D2E0-4C28-9D2A-C1BFB08B30AD}" type="presParOf" srcId="{DB790339-BB6C-4EB4-A7B4-15666D1A0262}" destId="{A774324C-3B81-4D70-8511-6642B4A282B6}" srcOrd="1" destOrd="0" presId="urn:microsoft.com/office/officeart/2005/8/layout/vList6"/>
    <dgm:cxn modelId="{AEC850C7-91AB-4ED4-8037-C7D907191891}" type="presParOf" srcId="{DB790339-BB6C-4EB4-A7B4-15666D1A0262}" destId="{33D508C5-072A-49DB-BD5C-A47E98011A55}" srcOrd="2" destOrd="0" presId="urn:microsoft.com/office/officeart/2005/8/layout/vList6"/>
    <dgm:cxn modelId="{369213C4-D9A7-4B40-B8AE-7BFE9DFFA169}" type="presParOf" srcId="{33D508C5-072A-49DB-BD5C-A47E98011A55}" destId="{FDF9FF06-4FED-4D9C-8F34-FECDE43EE286}" srcOrd="0" destOrd="0" presId="urn:microsoft.com/office/officeart/2005/8/layout/vList6"/>
    <dgm:cxn modelId="{024CEE88-2D49-48CE-8EA0-BBCCE21297DC}" type="presParOf" srcId="{33D508C5-072A-49DB-BD5C-A47E98011A55}" destId="{682E91BD-2DF3-4DD7-A3C7-A1158D1B24A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7AD6D9-84E2-CC4F-BDAF-22A4564B7305}" type="doc">
      <dgm:prSet loTypeId="urn:microsoft.com/office/officeart/2005/8/layout/vList5" loCatId="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5F37DB0-789A-D343-9206-7D9F5EE948E8}">
      <dgm:prSet phldrT="[Text]" custT="1"/>
      <dgm:spPr/>
      <dgm:t>
        <a:bodyPr/>
        <a:lstStyle/>
        <a:p>
          <a:r>
            <a:rPr lang="en-US" sz="1400" b="1" dirty="0"/>
            <a:t>SNMPTN</a:t>
          </a:r>
        </a:p>
        <a:p>
          <a:r>
            <a:rPr lang="en-US" sz="14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MINIMAL 20 %</a:t>
          </a:r>
          <a:r>
            <a: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kuota</a:t>
          </a:r>
          <a:r>
            <a: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daya</a:t>
          </a:r>
          <a:r>
            <a: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tampung</a:t>
          </a:r>
          <a:r>
            <a: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setiap</a:t>
          </a:r>
          <a:r>
            <a: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prodi</a:t>
          </a:r>
          <a:r>
            <a: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 PTN</a:t>
          </a:r>
        </a:p>
      </dgm:t>
    </dgm:pt>
    <dgm:pt modelId="{B355E1EA-195C-CD45-8723-62D0E9784078}" type="parTrans" cxnId="{DA27D4E0-76CF-374E-B38D-4E92640DF2B0}">
      <dgm:prSet/>
      <dgm:spPr/>
      <dgm:t>
        <a:bodyPr/>
        <a:lstStyle/>
        <a:p>
          <a:endParaRPr lang="en-US"/>
        </a:p>
      </dgm:t>
    </dgm:pt>
    <dgm:pt modelId="{2C8CBB1B-9CBF-AD4B-8E46-D1D18FC9B6D4}" type="sibTrans" cxnId="{DA27D4E0-76CF-374E-B38D-4E92640DF2B0}">
      <dgm:prSet/>
      <dgm:spPr/>
      <dgm:t>
        <a:bodyPr/>
        <a:lstStyle/>
        <a:p>
          <a:endParaRPr lang="en-US"/>
        </a:p>
      </dgm:t>
    </dgm:pt>
    <dgm:pt modelId="{A222B1E5-F87F-6948-9D29-E70FBC4B63A0}">
      <dgm:prSet phldrT="[Text]" custT="1"/>
      <dgm:spPr/>
      <dgm:t>
        <a:bodyPr/>
        <a:lstStyle/>
        <a:p>
          <a:r>
            <a:rPr lang="en-US" sz="1400" b="1" dirty="0"/>
            <a:t>SBMPTN</a:t>
          </a:r>
        </a:p>
        <a:p>
          <a:r>
            <a:rPr lang="en-US" sz="1400" b="1" u="sng" dirty="0"/>
            <a:t>MINIMAL 50 %</a:t>
          </a:r>
          <a:r>
            <a:rPr lang="en-US" sz="1400" b="1" dirty="0"/>
            <a:t> </a:t>
          </a:r>
          <a:r>
            <a:rPr lang="en-US" sz="1400" dirty="0" err="1"/>
            <a:t>kuota</a:t>
          </a:r>
          <a:r>
            <a:rPr lang="en-US" sz="1400" dirty="0"/>
            <a:t> </a:t>
          </a:r>
          <a:r>
            <a:rPr lang="en-US" sz="1400" dirty="0" err="1"/>
            <a:t>daya</a:t>
          </a:r>
          <a:r>
            <a:rPr lang="en-US" sz="1400" dirty="0"/>
            <a:t> </a:t>
          </a:r>
          <a:r>
            <a:rPr lang="en-US" sz="1400" dirty="0" err="1"/>
            <a:t>tampung</a:t>
          </a:r>
          <a:r>
            <a:rPr lang="en-US" sz="1400" dirty="0"/>
            <a:t> </a:t>
          </a:r>
          <a:r>
            <a:rPr lang="en-US" sz="1400" dirty="0" err="1"/>
            <a:t>setiap</a:t>
          </a:r>
          <a:r>
            <a:rPr lang="en-US" sz="1400" dirty="0"/>
            <a:t> </a:t>
          </a:r>
          <a:r>
            <a:rPr lang="en-US" sz="1400" dirty="0" err="1"/>
            <a:t>prodi</a:t>
          </a:r>
          <a:r>
            <a:rPr lang="en-US" sz="1400" dirty="0"/>
            <a:t> di PTN</a:t>
          </a:r>
        </a:p>
      </dgm:t>
    </dgm:pt>
    <dgm:pt modelId="{6570E2B7-243F-E349-8939-662669EB3418}" type="parTrans" cxnId="{6810553D-41DE-3B43-8D7F-038394DC537B}">
      <dgm:prSet/>
      <dgm:spPr/>
      <dgm:t>
        <a:bodyPr/>
        <a:lstStyle/>
        <a:p>
          <a:endParaRPr lang="en-US"/>
        </a:p>
      </dgm:t>
    </dgm:pt>
    <dgm:pt modelId="{52347B82-7AB8-EA4B-BAAC-702442BF5179}" type="sibTrans" cxnId="{6810553D-41DE-3B43-8D7F-038394DC537B}">
      <dgm:prSet/>
      <dgm:spPr/>
      <dgm:t>
        <a:bodyPr/>
        <a:lstStyle/>
        <a:p>
          <a:endParaRPr lang="en-US"/>
        </a:p>
      </dgm:t>
    </dgm:pt>
    <dgm:pt modelId="{BE73B234-E87F-3C44-B1FD-836A41156751}">
      <dgm:prSet phldrT="[Text]"/>
      <dgm:spPr/>
      <dgm:t>
        <a:bodyPr/>
        <a:lstStyle/>
        <a:p>
          <a:r>
            <a:rPr lang="en-US" b="0" strike="noStrike" dirty="0" err="1"/>
            <a:t>Berdasarkan</a:t>
          </a:r>
          <a:r>
            <a:rPr lang="en-US" b="0" strike="noStrike" dirty="0"/>
            <a:t> Hasil UTBK </a:t>
          </a:r>
          <a:r>
            <a:rPr lang="en-US" b="0" strike="noStrike" dirty="0" err="1"/>
            <a:t>Saja</a:t>
          </a:r>
          <a:r>
            <a:rPr lang="en-US" b="0" strike="noStrike" dirty="0"/>
            <a:t> </a:t>
          </a:r>
          <a:r>
            <a:rPr lang="en-US" b="0" strike="noStrike" dirty="0" err="1"/>
            <a:t>atau</a:t>
          </a:r>
          <a:r>
            <a:rPr lang="en-US" b="0" strike="noStrike" dirty="0"/>
            <a:t> </a:t>
          </a:r>
          <a:r>
            <a:rPr lang="en-US" b="0" strike="noStrike" dirty="0" err="1"/>
            <a:t>hasil</a:t>
          </a:r>
          <a:r>
            <a:rPr lang="en-US" b="0" strike="noStrike" dirty="0"/>
            <a:t> UTBK dan </a:t>
          </a:r>
          <a:r>
            <a:rPr lang="en-US" b="0" strike="noStrike" dirty="0" err="1"/>
            <a:t>kriteria</a:t>
          </a:r>
          <a:r>
            <a:rPr lang="en-US" b="0" strike="noStrike" dirty="0"/>
            <a:t> lain (yang </a:t>
          </a:r>
          <a:r>
            <a:rPr lang="en-US" b="0" strike="noStrike" dirty="0" err="1"/>
            <a:t>ditetapkan</a:t>
          </a:r>
          <a:r>
            <a:rPr lang="en-US" b="0" strike="noStrike" dirty="0"/>
            <a:t> </a:t>
          </a:r>
          <a:r>
            <a:rPr lang="en-US" b="0" strike="noStrike" dirty="0" err="1"/>
            <a:t>bersama</a:t>
          </a:r>
          <a:r>
            <a:rPr lang="en-US" b="0" strike="noStrike" dirty="0"/>
            <a:t> oleh PTN)</a:t>
          </a:r>
        </a:p>
      </dgm:t>
    </dgm:pt>
    <dgm:pt modelId="{1CF4748B-EB0C-884A-87D5-4850DE777942}" type="parTrans" cxnId="{3100E152-9DCA-5B4D-8A50-0170F9D2609A}">
      <dgm:prSet/>
      <dgm:spPr/>
      <dgm:t>
        <a:bodyPr/>
        <a:lstStyle/>
        <a:p>
          <a:endParaRPr lang="en-US"/>
        </a:p>
      </dgm:t>
    </dgm:pt>
    <dgm:pt modelId="{BD1E33E8-285F-2E45-98D4-79357391B9AC}" type="sibTrans" cxnId="{3100E152-9DCA-5B4D-8A50-0170F9D2609A}">
      <dgm:prSet/>
      <dgm:spPr/>
      <dgm:t>
        <a:bodyPr/>
        <a:lstStyle/>
        <a:p>
          <a:endParaRPr lang="en-US"/>
        </a:p>
      </dgm:t>
    </dgm:pt>
    <dgm:pt modelId="{33014BE1-C303-644E-B5D8-0868A6FBEBAC}">
      <dgm:prSet phldrT="[Text]" custT="1"/>
      <dgm:spPr/>
      <dgm:t>
        <a:bodyPr/>
        <a:lstStyle/>
        <a:p>
          <a:r>
            <a: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SELEKSI MANDIRI </a:t>
          </a:r>
        </a:p>
        <a:p>
          <a:r>
            <a:rPr lang="en-US" sz="14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MAKSIMAL 30 %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kuota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daya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tampung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setiap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prodi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 PTN</a:t>
          </a:r>
          <a:endParaRPr lang="en-US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6669A7-B9E4-9D46-8D59-5415C92D7C4B}" type="parTrans" cxnId="{C5237CE7-56FA-DA44-87C8-356CBAD9CA05}">
      <dgm:prSet/>
      <dgm:spPr/>
      <dgm:t>
        <a:bodyPr/>
        <a:lstStyle/>
        <a:p>
          <a:endParaRPr lang="en-US"/>
        </a:p>
      </dgm:t>
    </dgm:pt>
    <dgm:pt modelId="{966E85BD-272E-3F49-B5BA-78362855844B}" type="sibTrans" cxnId="{C5237CE7-56FA-DA44-87C8-356CBAD9CA05}">
      <dgm:prSet/>
      <dgm:spPr/>
      <dgm:t>
        <a:bodyPr/>
        <a:lstStyle/>
        <a:p>
          <a:endParaRPr lang="en-US"/>
        </a:p>
      </dgm:t>
    </dgm:pt>
    <dgm:pt modelId="{04ED6F39-63C2-564A-BC80-2F64535AE947}">
      <dgm:prSet phldrT="[Text]"/>
      <dgm:spPr/>
      <dgm:t>
        <a:bodyPr/>
        <a:lstStyle/>
        <a:p>
          <a:r>
            <a:rPr lang="id-ID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Seleksi Mandiri dilaksanakan tanpa Tes Tertulis dan berdasarkan nilai </a:t>
          </a:r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UTBK - </a:t>
          </a:r>
          <a:r>
            <a:rPr lang="id-ID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SBMPTN 20</a:t>
          </a:r>
          <a:r>
            <a:rPr lang="en-ID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21</a:t>
          </a:r>
          <a:endParaRPr lang="en-US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BDC80E-B932-934B-96D2-B4329C7673A5}" type="parTrans" cxnId="{AFC10D89-E5E7-AE48-ABEA-19EC6EB76DF6}">
      <dgm:prSet/>
      <dgm:spPr/>
      <dgm:t>
        <a:bodyPr/>
        <a:lstStyle/>
        <a:p>
          <a:endParaRPr lang="en-US"/>
        </a:p>
      </dgm:t>
    </dgm:pt>
    <dgm:pt modelId="{3B18FEE7-14AA-0442-963E-C73F67263C26}" type="sibTrans" cxnId="{AFC10D89-E5E7-AE48-ABEA-19EC6EB76DF6}">
      <dgm:prSet/>
      <dgm:spPr/>
      <dgm:t>
        <a:bodyPr/>
        <a:lstStyle/>
        <a:p>
          <a:endParaRPr lang="en-US"/>
        </a:p>
      </dgm:t>
    </dgm:pt>
    <dgm:pt modelId="{CC858FD0-A66F-3F4C-A525-86B93490D83C}">
      <dgm:prSet phldrT="[Text]" custT="1"/>
      <dgm:spPr/>
      <dgm:t>
        <a:bodyPr/>
        <a:lstStyle/>
        <a:p>
          <a:r>
            <a: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Berdasarkan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Hasil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Penelusuran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Prestasi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dan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Portofolio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Akademik</a:t>
          </a:r>
          <a:endParaRPr lang="en-US" sz="1200" b="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B9C438-E9A7-9740-8880-A8EF7F93C0F9}" type="parTrans" cxnId="{3AB58055-F690-314B-B7F0-16FD2A9FD94E}">
      <dgm:prSet/>
      <dgm:spPr/>
      <dgm:t>
        <a:bodyPr/>
        <a:lstStyle/>
        <a:p>
          <a:endParaRPr lang="en-US"/>
        </a:p>
      </dgm:t>
    </dgm:pt>
    <dgm:pt modelId="{49FC9953-2DA4-EB4A-BD72-38E98EDC3379}" type="sibTrans" cxnId="{3AB58055-F690-314B-B7F0-16FD2A9FD94E}">
      <dgm:prSet/>
      <dgm:spPr/>
      <dgm:t>
        <a:bodyPr/>
        <a:lstStyle/>
        <a:p>
          <a:endParaRPr lang="en-US"/>
        </a:p>
      </dgm:t>
    </dgm:pt>
    <dgm:pt modelId="{9590CC50-EE7E-C040-8FBE-28C8B6920253}">
      <dgm:prSet custT="1"/>
      <dgm:spPr/>
      <dgm:t>
        <a:bodyPr/>
        <a:lstStyle/>
        <a:p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B : 25 %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</dgm:t>
    </dgm:pt>
    <dgm:pt modelId="{F5BB03B6-5D06-0A41-B0AF-AFDE5EDDBDED}" type="parTrans" cxnId="{F64E1C6E-0AD5-0749-8022-797FD0964210}">
      <dgm:prSet/>
      <dgm:spPr/>
      <dgm:t>
        <a:bodyPr/>
        <a:lstStyle/>
        <a:p>
          <a:endParaRPr lang="en-US"/>
        </a:p>
      </dgm:t>
    </dgm:pt>
    <dgm:pt modelId="{C06EFFFE-03F9-764C-A830-33BB96B3196D}" type="sibTrans" cxnId="{F64E1C6E-0AD5-0749-8022-797FD0964210}">
      <dgm:prSet/>
      <dgm:spPr/>
      <dgm:t>
        <a:bodyPr/>
        <a:lstStyle/>
        <a:p>
          <a:endParaRPr lang="en-US"/>
        </a:p>
      </dgm:t>
    </dgm:pt>
    <dgm:pt modelId="{B4D7E63D-6460-FB4B-B90C-1A6DA7628394}">
      <dgm:prSet custT="1"/>
      <dgm:spPr/>
      <dgm:t>
        <a:bodyPr/>
        <a:lstStyle/>
        <a:p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C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dan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Lainnya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: 5%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</dgm:t>
    </dgm:pt>
    <dgm:pt modelId="{3600A751-F24C-4443-9F23-7DDDDB80866F}" type="parTrans" cxnId="{3EDB3F80-3679-B340-B57B-76F10C1E9210}">
      <dgm:prSet/>
      <dgm:spPr/>
      <dgm:t>
        <a:bodyPr/>
        <a:lstStyle/>
        <a:p>
          <a:endParaRPr lang="en-US"/>
        </a:p>
      </dgm:t>
    </dgm:pt>
    <dgm:pt modelId="{33787D32-E496-5949-A712-BEA5A6B802E7}" type="sibTrans" cxnId="{3EDB3F80-3679-B340-B57B-76F10C1E9210}">
      <dgm:prSet/>
      <dgm:spPr/>
      <dgm:t>
        <a:bodyPr/>
        <a:lstStyle/>
        <a:p>
          <a:endParaRPr lang="en-US"/>
        </a:p>
      </dgm:t>
    </dgm:pt>
    <dgm:pt modelId="{3EB8BBF9-E20C-5E48-802E-723A74311D4D}">
      <dgm:prSet phldrT="[Text]" custT="1"/>
      <dgm:spPr/>
      <dgm:t>
        <a:bodyPr/>
        <a:lstStyle/>
        <a:p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A : 40 %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</dgm:t>
    </dgm:pt>
    <dgm:pt modelId="{18BA8EDB-575E-E24C-863C-2A5537F6C6AA}" type="parTrans" cxnId="{65AD1B58-1BDD-384F-89B4-0D8E09363148}">
      <dgm:prSet/>
      <dgm:spPr/>
      <dgm:t>
        <a:bodyPr/>
        <a:lstStyle/>
        <a:p>
          <a:endParaRPr lang="en-US"/>
        </a:p>
      </dgm:t>
    </dgm:pt>
    <dgm:pt modelId="{1B5C232D-1F05-364C-B6D2-53A26BB49EDC}" type="sibTrans" cxnId="{65AD1B58-1BDD-384F-89B4-0D8E09363148}">
      <dgm:prSet/>
      <dgm:spPr/>
      <dgm:t>
        <a:bodyPr/>
        <a:lstStyle/>
        <a:p>
          <a:endParaRPr lang="en-US"/>
        </a:p>
      </dgm:t>
    </dgm:pt>
    <dgm:pt modelId="{740452D8-1A72-4B32-8A7C-3FA45213B4D2}">
      <dgm:prSet custT="1"/>
      <dgm:spPr/>
      <dgm:t>
        <a:bodyPr/>
        <a:lstStyle/>
        <a:p>
          <a:r>
            <a:rPr lang="en-US" sz="1200" b="0" dirty="0" err="1">
              <a:latin typeface="+mn-lt"/>
              <a:cs typeface="Arial" panose="020B0604020202020204" pitchFamily="34" charset="0"/>
            </a:rPr>
            <a:t>Mengisi</a:t>
          </a:r>
          <a:r>
            <a:rPr lang="en-US" sz="1200" b="0" dirty="0">
              <a:latin typeface="+mn-lt"/>
              <a:cs typeface="Arial" panose="020B0604020202020204" pitchFamily="34" charset="0"/>
            </a:rPr>
            <a:t> </a:t>
          </a:r>
          <a:r>
            <a:rPr lang="en-US" sz="1200" b="0" dirty="0" err="1">
              <a:latin typeface="+mn-lt"/>
              <a:cs typeface="Arial" panose="020B0604020202020204" pitchFamily="34" charset="0"/>
            </a:rPr>
            <a:t>Pangkalan</a:t>
          </a:r>
          <a:r>
            <a:rPr lang="en-US" sz="1200" b="0" dirty="0">
              <a:latin typeface="+mn-lt"/>
              <a:cs typeface="Arial" panose="020B0604020202020204" pitchFamily="34" charset="0"/>
            </a:rPr>
            <a:t> Data </a:t>
          </a:r>
          <a:r>
            <a:rPr lang="en-US" sz="1200" b="0" dirty="0" err="1">
              <a:latin typeface="+mn-lt"/>
              <a:cs typeface="Arial" panose="020B0604020202020204" pitchFamily="34" charset="0"/>
            </a:rPr>
            <a:t>Sekolah</a:t>
          </a:r>
          <a:r>
            <a:rPr lang="en-US" sz="1200" b="0" dirty="0">
              <a:latin typeface="+mn-lt"/>
              <a:cs typeface="Arial" panose="020B0604020202020204" pitchFamily="34" charset="0"/>
            </a:rPr>
            <a:t> dan </a:t>
          </a:r>
          <a:r>
            <a:rPr lang="en-US" sz="1200" b="0" dirty="0" err="1">
              <a:latin typeface="+mn-lt"/>
              <a:cs typeface="Arial" panose="020B0604020202020204" pitchFamily="34" charset="0"/>
            </a:rPr>
            <a:t>Siswa</a:t>
          </a:r>
          <a:r>
            <a:rPr lang="en-US" sz="1200" b="0" dirty="0">
              <a:latin typeface="+mn-lt"/>
              <a:cs typeface="Arial" panose="020B0604020202020204" pitchFamily="34" charset="0"/>
            </a:rPr>
            <a:t> (PDSS).</a:t>
          </a:r>
          <a:endParaRPr lang="en-US" sz="1200" b="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A02849-05C5-4003-B479-02C099F58BF5}" type="parTrans" cxnId="{A04080A4-353C-4CCF-A6F5-C10E36FF1B0A}">
      <dgm:prSet/>
      <dgm:spPr/>
      <dgm:t>
        <a:bodyPr/>
        <a:lstStyle/>
        <a:p>
          <a:endParaRPr lang="en-US"/>
        </a:p>
      </dgm:t>
    </dgm:pt>
    <dgm:pt modelId="{6793346C-0034-49D4-A607-744F6E392E1A}" type="sibTrans" cxnId="{A04080A4-353C-4CCF-A6F5-C10E36FF1B0A}">
      <dgm:prSet/>
      <dgm:spPr/>
      <dgm:t>
        <a:bodyPr/>
        <a:lstStyle/>
        <a:p>
          <a:endParaRPr lang="en-US"/>
        </a:p>
      </dgm:t>
    </dgm:pt>
    <dgm:pt modelId="{17257C8C-7F2D-493B-9FA9-3A932AF96262}">
      <dgm:prSet/>
      <dgm:spPr/>
      <dgm:t>
        <a:bodyPr/>
        <a:lstStyle/>
        <a:p>
          <a:r>
            <a:rPr lang="en-US" b="0" strike="noStrike" dirty="0" err="1"/>
            <a:t>Pelaksanaan</a:t>
          </a:r>
          <a:r>
            <a:rPr lang="en-US" b="0" strike="noStrike" dirty="0"/>
            <a:t> </a:t>
          </a:r>
          <a:r>
            <a:rPr lang="en-US" b="0" strike="noStrike" dirty="0" err="1"/>
            <a:t>tes</a:t>
          </a:r>
          <a:r>
            <a:rPr lang="en-US" b="0" strike="noStrike" dirty="0"/>
            <a:t> </a:t>
          </a:r>
          <a:r>
            <a:rPr lang="en-US" b="0" strike="noStrike" dirty="0" err="1"/>
            <a:t>menggunakan</a:t>
          </a:r>
          <a:r>
            <a:rPr lang="en-US" b="0" strike="noStrike" dirty="0"/>
            <a:t> </a:t>
          </a:r>
          <a:r>
            <a:rPr lang="en-US" b="0" strike="noStrike" dirty="0" err="1"/>
            <a:t>komputer</a:t>
          </a:r>
          <a:endParaRPr lang="en-US" b="0" strike="noStrike" dirty="0"/>
        </a:p>
      </dgm:t>
    </dgm:pt>
    <dgm:pt modelId="{7A4D2DB3-783A-4E94-8D89-E3F05598B5EC}" type="parTrans" cxnId="{9B8EA459-26C0-46BE-A9FE-143E822235B7}">
      <dgm:prSet/>
      <dgm:spPr/>
      <dgm:t>
        <a:bodyPr/>
        <a:lstStyle/>
        <a:p>
          <a:endParaRPr lang="en-US"/>
        </a:p>
      </dgm:t>
    </dgm:pt>
    <dgm:pt modelId="{EBBC030C-2702-44D9-873F-69742CD416A8}" type="sibTrans" cxnId="{9B8EA459-26C0-46BE-A9FE-143E822235B7}">
      <dgm:prSet/>
      <dgm:spPr/>
      <dgm:t>
        <a:bodyPr/>
        <a:lstStyle/>
        <a:p>
          <a:endParaRPr lang="en-US"/>
        </a:p>
      </dgm:t>
    </dgm:pt>
    <dgm:pt modelId="{A3F6656F-1659-4D65-B472-19547EF422E4}">
      <dgm:prSet/>
      <dgm:spPr/>
      <dgm:t>
        <a:bodyPr/>
        <a:lstStyle/>
        <a:p>
          <a:r>
            <a:rPr lang="en-US" b="0" strike="noStrike" dirty="0" err="1"/>
            <a:t>Biaya</a:t>
          </a:r>
          <a:r>
            <a:rPr lang="en-US" b="0" strike="noStrike" dirty="0"/>
            <a:t> </a:t>
          </a:r>
          <a:r>
            <a:rPr lang="en-US" b="0" strike="noStrike" dirty="0" err="1"/>
            <a:t>ditanggung</a:t>
          </a:r>
          <a:r>
            <a:rPr lang="en-US" b="0" strike="noStrike" dirty="0"/>
            <a:t> oleh </a:t>
          </a:r>
          <a:r>
            <a:rPr lang="en-US" b="0" strike="noStrike" dirty="0" err="1"/>
            <a:t>peserta</a:t>
          </a:r>
          <a:r>
            <a:rPr lang="en-US" b="0" strike="noStrike" dirty="0"/>
            <a:t> dan </a:t>
          </a:r>
          <a:r>
            <a:rPr lang="en-US" b="0" strike="noStrike" dirty="0" err="1"/>
            <a:t>subsidi</a:t>
          </a:r>
          <a:r>
            <a:rPr lang="en-US" b="0" strike="noStrike" dirty="0"/>
            <a:t> </a:t>
          </a:r>
          <a:r>
            <a:rPr lang="en-US" b="0" strike="noStrike" dirty="0" err="1"/>
            <a:t>Pemerintah</a:t>
          </a:r>
          <a:endParaRPr lang="en-US" b="0" strike="noStrike" dirty="0"/>
        </a:p>
      </dgm:t>
    </dgm:pt>
    <dgm:pt modelId="{898B07E6-1183-49C9-928F-B625F11F377C}" type="parTrans" cxnId="{6910BE36-C292-4A64-90AD-FE7415E69134}">
      <dgm:prSet/>
      <dgm:spPr/>
      <dgm:t>
        <a:bodyPr/>
        <a:lstStyle/>
        <a:p>
          <a:endParaRPr lang="en-US"/>
        </a:p>
      </dgm:t>
    </dgm:pt>
    <dgm:pt modelId="{2E695196-368E-4C95-A80C-E414B51BDA08}" type="sibTrans" cxnId="{6910BE36-C292-4A64-90AD-FE7415E69134}">
      <dgm:prSet/>
      <dgm:spPr/>
      <dgm:t>
        <a:bodyPr/>
        <a:lstStyle/>
        <a:p>
          <a:endParaRPr lang="en-US"/>
        </a:p>
      </dgm:t>
    </dgm:pt>
    <dgm:pt modelId="{E9BF18B7-AAEB-5244-A8F6-C94BA2A4EAA2}">
      <dgm:prSet phldrT="[Text]" custT="1"/>
      <dgm:spPr/>
      <dgm:t>
        <a:bodyPr/>
        <a:lstStyle/>
        <a:p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Persyaratan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</a:t>
          </a:r>
          <a:r>
            <a:rPr lang="en-US" sz="1200" b="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; </a:t>
          </a:r>
        </a:p>
      </dgm:t>
    </dgm:pt>
    <dgm:pt modelId="{0EC0B0B0-6086-3C42-8BDF-77C4A2AADBC0}" type="sibTrans" cxnId="{66E1C4B7-70AF-6946-9977-51C9E7803628}">
      <dgm:prSet/>
      <dgm:spPr/>
      <dgm:t>
        <a:bodyPr/>
        <a:lstStyle/>
        <a:p>
          <a:endParaRPr lang="en-US"/>
        </a:p>
      </dgm:t>
    </dgm:pt>
    <dgm:pt modelId="{B9A99E8C-CE22-9246-B31D-10ABA798E169}" type="parTrans" cxnId="{66E1C4B7-70AF-6946-9977-51C9E7803628}">
      <dgm:prSet/>
      <dgm:spPr/>
      <dgm:t>
        <a:bodyPr/>
        <a:lstStyle/>
        <a:p>
          <a:endParaRPr lang="en-US"/>
        </a:p>
      </dgm:t>
    </dgm:pt>
    <dgm:pt modelId="{18173740-8CE0-7843-BD3F-0195C8D50682}" type="pres">
      <dgm:prSet presAssocID="{5D7AD6D9-84E2-CC4F-BDAF-22A4564B73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4624D1-18B4-4D42-A529-32777546816D}" type="pres">
      <dgm:prSet presAssocID="{A5F37DB0-789A-D343-9206-7D9F5EE948E8}" presName="linNode" presStyleCnt="0"/>
      <dgm:spPr/>
    </dgm:pt>
    <dgm:pt modelId="{5AC05E2B-7DE7-D346-ADA1-802CA05B8D96}" type="pres">
      <dgm:prSet presAssocID="{A5F37DB0-789A-D343-9206-7D9F5EE948E8}" presName="parentText" presStyleLbl="node1" presStyleIdx="0" presStyleCnt="3" custScaleY="118676" custLinFactNeighborY="10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F7049-7576-8844-A765-4802409FE313}" type="pres">
      <dgm:prSet presAssocID="{A5F37DB0-789A-D343-9206-7D9F5EE948E8}" presName="descendantText" presStyleLbl="alignAccFollowNode1" presStyleIdx="0" presStyleCnt="3" custScaleX="134199" custScaleY="166192" custLinFactNeighborX="45" custLinFactNeighborY="3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C5E9F-9AF0-F44B-9CEE-E1B7EF3E757B}" type="pres">
      <dgm:prSet presAssocID="{2C8CBB1B-9CBF-AD4B-8E46-D1D18FC9B6D4}" presName="sp" presStyleCnt="0"/>
      <dgm:spPr/>
    </dgm:pt>
    <dgm:pt modelId="{2F5DF142-ECD6-684C-8890-22900E839C72}" type="pres">
      <dgm:prSet presAssocID="{A222B1E5-F87F-6948-9D29-E70FBC4B63A0}" presName="linNode" presStyleCnt="0"/>
      <dgm:spPr/>
    </dgm:pt>
    <dgm:pt modelId="{9779FC83-3FF0-9E43-B24A-7E7E2F964C8F}" type="pres">
      <dgm:prSet presAssocID="{A222B1E5-F87F-6948-9D29-E70FBC4B63A0}" presName="parentText" presStyleLbl="node1" presStyleIdx="1" presStyleCnt="3" custScaleY="115715" custLinFactNeighborY="-24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40616-86D5-9A47-953A-97CD6167EFCE}" type="pres">
      <dgm:prSet presAssocID="{A222B1E5-F87F-6948-9D29-E70FBC4B63A0}" presName="descendantText" presStyleLbl="alignAccFollowNode1" presStyleIdx="1" presStyleCnt="3" custScaleY="132457" custLinFactNeighborX="-721" custLinFactNeighborY="-25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40F15-4C66-1E4A-82A9-6F2464BB5039}" type="pres">
      <dgm:prSet presAssocID="{52347B82-7AB8-EA4B-BAAC-702442BF5179}" presName="sp" presStyleCnt="0"/>
      <dgm:spPr/>
    </dgm:pt>
    <dgm:pt modelId="{70C4F8C3-72E8-EF46-A7B3-ABECE398D26E}" type="pres">
      <dgm:prSet presAssocID="{33014BE1-C303-644E-B5D8-0868A6FBEBAC}" presName="linNode" presStyleCnt="0"/>
      <dgm:spPr/>
    </dgm:pt>
    <dgm:pt modelId="{BB682A32-3DB8-CD4E-BBAC-9B9145341624}" type="pres">
      <dgm:prSet presAssocID="{33014BE1-C303-644E-B5D8-0868A6FBEBAC}" presName="parentText" presStyleLbl="node1" presStyleIdx="2" presStyleCnt="3" custScaleY="1169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01169-E7DD-CB44-A96C-A24064F90AE0}" type="pres">
      <dgm:prSet presAssocID="{33014BE1-C303-644E-B5D8-0868A6FBEBAC}" presName="descendantText" presStyleLbl="alignAccFollowNode1" presStyleIdx="2" presStyleCnt="3" custLinFactNeighborX="-448" custLinFactNeighborY="-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4080A4-353C-4CCF-A6F5-C10E36FF1B0A}" srcId="{A5F37DB0-789A-D343-9206-7D9F5EE948E8}" destId="{740452D8-1A72-4B32-8A7C-3FA45213B4D2}" srcOrd="5" destOrd="0" parTransId="{DEA02849-05C5-4003-B479-02C099F58BF5}" sibTransId="{6793346C-0034-49D4-A607-744F6E392E1A}"/>
    <dgm:cxn modelId="{3AB58055-F690-314B-B7F0-16FD2A9FD94E}" srcId="{A5F37DB0-789A-D343-9206-7D9F5EE948E8}" destId="{CC858FD0-A66F-3F4C-A525-86B93490D83C}" srcOrd="0" destOrd="0" parTransId="{4AB9C438-E9A7-9740-8880-A8EF7F93C0F9}" sibTransId="{49FC9953-2DA4-EB4A-BD72-38E98EDC3379}"/>
    <dgm:cxn modelId="{65AD1B58-1BDD-384F-89B4-0D8E09363148}" srcId="{A5F37DB0-789A-D343-9206-7D9F5EE948E8}" destId="{3EB8BBF9-E20C-5E48-802E-723A74311D4D}" srcOrd="2" destOrd="0" parTransId="{18BA8EDB-575E-E24C-863C-2A5537F6C6AA}" sibTransId="{1B5C232D-1F05-364C-B6D2-53A26BB49EDC}"/>
    <dgm:cxn modelId="{66E1C4B7-70AF-6946-9977-51C9E7803628}" srcId="{A5F37DB0-789A-D343-9206-7D9F5EE948E8}" destId="{E9BF18B7-AAEB-5244-A8F6-C94BA2A4EAA2}" srcOrd="1" destOrd="0" parTransId="{B9A99E8C-CE22-9246-B31D-10ABA798E169}" sibTransId="{0EC0B0B0-6086-3C42-8BDF-77C4A2AADBC0}"/>
    <dgm:cxn modelId="{63B7E78B-2316-457C-B211-A16428AB3007}" type="presOf" srcId="{33014BE1-C303-644E-B5D8-0868A6FBEBAC}" destId="{BB682A32-3DB8-CD4E-BBAC-9B9145341624}" srcOrd="0" destOrd="0" presId="urn:microsoft.com/office/officeart/2005/8/layout/vList5"/>
    <dgm:cxn modelId="{97F55A47-F73E-45F4-89B2-C44E5BCFDDA7}" type="presOf" srcId="{A222B1E5-F87F-6948-9D29-E70FBC4B63A0}" destId="{9779FC83-3FF0-9E43-B24A-7E7E2F964C8F}" srcOrd="0" destOrd="0" presId="urn:microsoft.com/office/officeart/2005/8/layout/vList5"/>
    <dgm:cxn modelId="{C5237CE7-56FA-DA44-87C8-356CBAD9CA05}" srcId="{5D7AD6D9-84E2-CC4F-BDAF-22A4564B7305}" destId="{33014BE1-C303-644E-B5D8-0868A6FBEBAC}" srcOrd="2" destOrd="0" parTransId="{5D6669A7-B9E4-9D46-8D59-5415C92D7C4B}" sibTransId="{966E85BD-272E-3F49-B5BA-78362855844B}"/>
    <dgm:cxn modelId="{1CEB07FF-B746-4C40-A2CE-AB7D122143F6}" type="presOf" srcId="{B4D7E63D-6460-FB4B-B90C-1A6DA7628394}" destId="{F08F7049-7576-8844-A765-4802409FE313}" srcOrd="0" destOrd="4" presId="urn:microsoft.com/office/officeart/2005/8/layout/vList5"/>
    <dgm:cxn modelId="{54B4815E-234B-43CE-8D06-CEBEF275076F}" type="presOf" srcId="{04ED6F39-63C2-564A-BC80-2F64535AE947}" destId="{FC801169-E7DD-CB44-A96C-A24064F90AE0}" srcOrd="0" destOrd="0" presId="urn:microsoft.com/office/officeart/2005/8/layout/vList5"/>
    <dgm:cxn modelId="{3100E152-9DCA-5B4D-8A50-0170F9D2609A}" srcId="{A222B1E5-F87F-6948-9D29-E70FBC4B63A0}" destId="{BE73B234-E87F-3C44-B1FD-836A41156751}" srcOrd="0" destOrd="0" parTransId="{1CF4748B-EB0C-884A-87D5-4850DE777942}" sibTransId="{BD1E33E8-285F-2E45-98D4-79357391B9AC}"/>
    <dgm:cxn modelId="{65E86F9F-1890-4951-86C2-C90F9977CD75}" type="presOf" srcId="{E9BF18B7-AAEB-5244-A8F6-C94BA2A4EAA2}" destId="{F08F7049-7576-8844-A765-4802409FE313}" srcOrd="0" destOrd="1" presId="urn:microsoft.com/office/officeart/2005/8/layout/vList5"/>
    <dgm:cxn modelId="{6910BE36-C292-4A64-90AD-FE7415E69134}" srcId="{A222B1E5-F87F-6948-9D29-E70FBC4B63A0}" destId="{A3F6656F-1659-4D65-B472-19547EF422E4}" srcOrd="2" destOrd="0" parTransId="{898B07E6-1183-49C9-928F-B625F11F377C}" sibTransId="{2E695196-368E-4C95-A80C-E414B51BDA08}"/>
    <dgm:cxn modelId="{E08C3EA9-37E4-4D12-83D7-3D9F7618531E}" type="presOf" srcId="{CC858FD0-A66F-3F4C-A525-86B93490D83C}" destId="{F08F7049-7576-8844-A765-4802409FE313}" srcOrd="0" destOrd="0" presId="urn:microsoft.com/office/officeart/2005/8/layout/vList5"/>
    <dgm:cxn modelId="{2B849C11-D943-4862-B65B-E7798005837E}" type="presOf" srcId="{BE73B234-E87F-3C44-B1FD-836A41156751}" destId="{60A40616-86D5-9A47-953A-97CD6167EFCE}" srcOrd="0" destOrd="0" presId="urn:microsoft.com/office/officeart/2005/8/layout/vList5"/>
    <dgm:cxn modelId="{DA27D4E0-76CF-374E-B38D-4E92640DF2B0}" srcId="{5D7AD6D9-84E2-CC4F-BDAF-22A4564B7305}" destId="{A5F37DB0-789A-D343-9206-7D9F5EE948E8}" srcOrd="0" destOrd="0" parTransId="{B355E1EA-195C-CD45-8723-62D0E9784078}" sibTransId="{2C8CBB1B-9CBF-AD4B-8E46-D1D18FC9B6D4}"/>
    <dgm:cxn modelId="{6810553D-41DE-3B43-8D7F-038394DC537B}" srcId="{5D7AD6D9-84E2-CC4F-BDAF-22A4564B7305}" destId="{A222B1E5-F87F-6948-9D29-E70FBC4B63A0}" srcOrd="1" destOrd="0" parTransId="{6570E2B7-243F-E349-8939-662669EB3418}" sibTransId="{52347B82-7AB8-EA4B-BAAC-702442BF5179}"/>
    <dgm:cxn modelId="{170114CC-312E-4B4D-81FD-8B1AFC89E21A}" type="presOf" srcId="{A3F6656F-1659-4D65-B472-19547EF422E4}" destId="{60A40616-86D5-9A47-953A-97CD6167EFCE}" srcOrd="0" destOrd="2" presId="urn:microsoft.com/office/officeart/2005/8/layout/vList5"/>
    <dgm:cxn modelId="{055B6957-3F3A-47D5-81B5-0B18B7667EC0}" type="presOf" srcId="{3EB8BBF9-E20C-5E48-802E-723A74311D4D}" destId="{F08F7049-7576-8844-A765-4802409FE313}" srcOrd="0" destOrd="2" presId="urn:microsoft.com/office/officeart/2005/8/layout/vList5"/>
    <dgm:cxn modelId="{A5A1FB5C-46C1-4F14-9A06-B866983FF119}" type="presOf" srcId="{740452D8-1A72-4B32-8A7C-3FA45213B4D2}" destId="{F08F7049-7576-8844-A765-4802409FE313}" srcOrd="0" destOrd="5" presId="urn:microsoft.com/office/officeart/2005/8/layout/vList5"/>
    <dgm:cxn modelId="{F64E1C6E-0AD5-0749-8022-797FD0964210}" srcId="{A5F37DB0-789A-D343-9206-7D9F5EE948E8}" destId="{9590CC50-EE7E-C040-8FBE-28C8B6920253}" srcOrd="3" destOrd="0" parTransId="{F5BB03B6-5D06-0A41-B0AF-AFDE5EDDBDED}" sibTransId="{C06EFFFE-03F9-764C-A830-33BB96B3196D}"/>
    <dgm:cxn modelId="{8851C06A-F045-4053-B932-448F211F27C0}" type="presOf" srcId="{5D7AD6D9-84E2-CC4F-BDAF-22A4564B7305}" destId="{18173740-8CE0-7843-BD3F-0195C8D50682}" srcOrd="0" destOrd="0" presId="urn:microsoft.com/office/officeart/2005/8/layout/vList5"/>
    <dgm:cxn modelId="{9B8EA459-26C0-46BE-A9FE-143E822235B7}" srcId="{A222B1E5-F87F-6948-9D29-E70FBC4B63A0}" destId="{17257C8C-7F2D-493B-9FA9-3A932AF96262}" srcOrd="1" destOrd="0" parTransId="{7A4D2DB3-783A-4E94-8D89-E3F05598B5EC}" sibTransId="{EBBC030C-2702-44D9-873F-69742CD416A8}"/>
    <dgm:cxn modelId="{C5A9633A-5DF3-49C7-A537-9A97995B1CAE}" type="presOf" srcId="{9590CC50-EE7E-C040-8FBE-28C8B6920253}" destId="{F08F7049-7576-8844-A765-4802409FE313}" srcOrd="0" destOrd="3" presId="urn:microsoft.com/office/officeart/2005/8/layout/vList5"/>
    <dgm:cxn modelId="{3EDB3F80-3679-B340-B57B-76F10C1E9210}" srcId="{A5F37DB0-789A-D343-9206-7D9F5EE948E8}" destId="{B4D7E63D-6460-FB4B-B90C-1A6DA7628394}" srcOrd="4" destOrd="0" parTransId="{3600A751-F24C-4443-9F23-7DDDDB80866F}" sibTransId="{33787D32-E496-5949-A712-BEA5A6B802E7}"/>
    <dgm:cxn modelId="{DDE4597F-31B0-4AE8-BA07-7F8AA20DD423}" type="presOf" srcId="{A5F37DB0-789A-D343-9206-7D9F5EE948E8}" destId="{5AC05E2B-7DE7-D346-ADA1-802CA05B8D96}" srcOrd="0" destOrd="0" presId="urn:microsoft.com/office/officeart/2005/8/layout/vList5"/>
    <dgm:cxn modelId="{24B37032-8DE5-48DD-91C6-E4CBFE63B2DC}" type="presOf" srcId="{17257C8C-7F2D-493B-9FA9-3A932AF96262}" destId="{60A40616-86D5-9A47-953A-97CD6167EFCE}" srcOrd="0" destOrd="1" presId="urn:microsoft.com/office/officeart/2005/8/layout/vList5"/>
    <dgm:cxn modelId="{AFC10D89-E5E7-AE48-ABEA-19EC6EB76DF6}" srcId="{33014BE1-C303-644E-B5D8-0868A6FBEBAC}" destId="{04ED6F39-63C2-564A-BC80-2F64535AE947}" srcOrd="0" destOrd="0" parTransId="{51BDC80E-B932-934B-96D2-B4329C7673A5}" sibTransId="{3B18FEE7-14AA-0442-963E-C73F67263C26}"/>
    <dgm:cxn modelId="{A6CF9D08-7B41-408A-A398-78B4303E5B4C}" type="presParOf" srcId="{18173740-8CE0-7843-BD3F-0195C8D50682}" destId="{964624D1-18B4-4D42-A529-32777546816D}" srcOrd="0" destOrd="0" presId="urn:microsoft.com/office/officeart/2005/8/layout/vList5"/>
    <dgm:cxn modelId="{09107F0B-0529-4ABC-AABB-DA99C6724896}" type="presParOf" srcId="{964624D1-18B4-4D42-A529-32777546816D}" destId="{5AC05E2B-7DE7-D346-ADA1-802CA05B8D96}" srcOrd="0" destOrd="0" presId="urn:microsoft.com/office/officeart/2005/8/layout/vList5"/>
    <dgm:cxn modelId="{14042292-F03E-476A-8372-693840324E22}" type="presParOf" srcId="{964624D1-18B4-4D42-A529-32777546816D}" destId="{F08F7049-7576-8844-A765-4802409FE313}" srcOrd="1" destOrd="0" presId="urn:microsoft.com/office/officeart/2005/8/layout/vList5"/>
    <dgm:cxn modelId="{C3A92792-C1F8-4E46-A033-A90A80B1F10A}" type="presParOf" srcId="{18173740-8CE0-7843-BD3F-0195C8D50682}" destId="{142C5E9F-9AF0-F44B-9CEE-E1B7EF3E757B}" srcOrd="1" destOrd="0" presId="urn:microsoft.com/office/officeart/2005/8/layout/vList5"/>
    <dgm:cxn modelId="{8639C2CC-2DE8-4622-807C-1E99D8E5A5C2}" type="presParOf" srcId="{18173740-8CE0-7843-BD3F-0195C8D50682}" destId="{2F5DF142-ECD6-684C-8890-22900E839C72}" srcOrd="2" destOrd="0" presId="urn:microsoft.com/office/officeart/2005/8/layout/vList5"/>
    <dgm:cxn modelId="{0C22AA4B-4793-46C8-9A74-9F2A5BDED0D3}" type="presParOf" srcId="{2F5DF142-ECD6-684C-8890-22900E839C72}" destId="{9779FC83-3FF0-9E43-B24A-7E7E2F964C8F}" srcOrd="0" destOrd="0" presId="urn:microsoft.com/office/officeart/2005/8/layout/vList5"/>
    <dgm:cxn modelId="{53F0D923-C94A-4813-89E4-D03A07D5D619}" type="presParOf" srcId="{2F5DF142-ECD6-684C-8890-22900E839C72}" destId="{60A40616-86D5-9A47-953A-97CD6167EFCE}" srcOrd="1" destOrd="0" presId="urn:microsoft.com/office/officeart/2005/8/layout/vList5"/>
    <dgm:cxn modelId="{8205A41E-3230-4ED8-91E1-99625782BEB8}" type="presParOf" srcId="{18173740-8CE0-7843-BD3F-0195C8D50682}" destId="{BA940F15-4C66-1E4A-82A9-6F2464BB5039}" srcOrd="3" destOrd="0" presId="urn:microsoft.com/office/officeart/2005/8/layout/vList5"/>
    <dgm:cxn modelId="{DAB34971-849C-4AD2-83C0-D7C30D20E316}" type="presParOf" srcId="{18173740-8CE0-7843-BD3F-0195C8D50682}" destId="{70C4F8C3-72E8-EF46-A7B3-ABECE398D26E}" srcOrd="4" destOrd="0" presId="urn:microsoft.com/office/officeart/2005/8/layout/vList5"/>
    <dgm:cxn modelId="{EF315657-0637-4D42-9CD4-1E8236F4DE62}" type="presParOf" srcId="{70C4F8C3-72E8-EF46-A7B3-ABECE398D26E}" destId="{BB682A32-3DB8-CD4E-BBAC-9B9145341624}" srcOrd="0" destOrd="0" presId="urn:microsoft.com/office/officeart/2005/8/layout/vList5"/>
    <dgm:cxn modelId="{97C3B1F1-8D61-4435-A909-656966F5A1D1}" type="presParOf" srcId="{70C4F8C3-72E8-EF46-A7B3-ABECE398D26E}" destId="{FC801169-E7DD-CB44-A96C-A24064F90A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502CDB-3115-4AE5-91C8-78B86AE7F5BA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1BD9A8E9-B316-4F00-99F3-D3D66953D00A}">
      <dgm:prSet phldrT="[Text]"/>
      <dgm:spPr>
        <a:xfrm>
          <a:off x="610504" y="416587"/>
          <a:ext cx="7440913" cy="833607"/>
        </a:xfrm>
        <a:prstGeom prst="rect">
          <a:avLst/>
        </a:prstGeom>
      </dgm:spPr>
      <dgm:t>
        <a:bodyPr/>
        <a:lstStyle/>
        <a:p>
          <a:r>
            <a:rPr lang="id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Kartu Jakarta Mahasiswa Unggul (KJMU)</a:t>
          </a:r>
        </a:p>
      </dgm:t>
    </dgm:pt>
    <dgm:pt modelId="{51C5ACB4-B066-4159-AC61-222A83DE86A7}" type="parTrans" cxnId="{CB81202A-F2DE-44C2-A276-DA57089DDA9D}">
      <dgm:prSet/>
      <dgm:spPr/>
      <dgm:t>
        <a:bodyPr/>
        <a:lstStyle/>
        <a:p>
          <a:endParaRPr lang="id-ID"/>
        </a:p>
      </dgm:t>
    </dgm:pt>
    <dgm:pt modelId="{227FBC1D-9C21-413F-BAB2-E5D86A1E4CE8}" type="sibTrans" cxnId="{CB81202A-F2DE-44C2-A276-DA57089DDA9D}">
      <dgm:prSet/>
      <dgm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</dgm:spPr>
      <dgm:t>
        <a:bodyPr/>
        <a:lstStyle/>
        <a:p>
          <a:endParaRPr lang="id-ID"/>
        </a:p>
      </dgm:t>
    </dgm:pt>
    <dgm:pt modelId="{16018CD3-234F-481B-97BF-C0C8C7DFDDF6}">
      <dgm:prSet phldrT="[Text]"/>
      <dgm:spPr>
        <a:xfrm>
          <a:off x="1088431" y="1667215"/>
          <a:ext cx="6962986" cy="833607"/>
        </a:xfrm>
      </dgm:spPr>
      <dgm:t>
        <a:bodyPr/>
        <a:lstStyle/>
        <a:p>
          <a:r>
            <a:rPr lang="en-US" dirty="0">
              <a:latin typeface="Century Gothic" panose="020B0502020202020204"/>
              <a:ea typeface="+mn-ea"/>
              <a:cs typeface="+mn-cs"/>
            </a:rPr>
            <a:t> 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Yayasan </a:t>
          </a:r>
          <a:r>
            <a:rPr lang="en-US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Beasiswa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Jakarta</a:t>
          </a:r>
          <a:r>
            <a:rPr lang="id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(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YBJ</a:t>
          </a:r>
          <a:r>
            <a:rPr lang="id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)</a:t>
          </a:r>
        </a:p>
      </dgm:t>
    </dgm:pt>
    <dgm:pt modelId="{D6FF6293-B5CD-4CE4-8605-95BBBC7BD490}" type="parTrans" cxnId="{2505E9D0-9622-4D27-8EED-D005C8065457}">
      <dgm:prSet/>
      <dgm:spPr/>
      <dgm:t>
        <a:bodyPr/>
        <a:lstStyle/>
        <a:p>
          <a:endParaRPr lang="id-ID"/>
        </a:p>
      </dgm:t>
    </dgm:pt>
    <dgm:pt modelId="{BBD33DE9-410D-4ADE-80AE-934DFE79EED3}" type="sibTrans" cxnId="{2505E9D0-9622-4D27-8EED-D005C8065457}">
      <dgm:prSet/>
      <dgm:spPr/>
      <dgm:t>
        <a:bodyPr/>
        <a:lstStyle/>
        <a:p>
          <a:endParaRPr lang="id-ID"/>
        </a:p>
      </dgm:t>
    </dgm:pt>
    <dgm:pt modelId="{E91707DB-4D77-4B97-9A14-E04CA4019D3B}">
      <dgm:prSet/>
      <dgm:spPr>
        <a:xfrm>
          <a:off x="610504" y="4168472"/>
          <a:ext cx="7440913" cy="833607"/>
        </a:xfrm>
      </dgm:spPr>
      <dgm:t>
        <a:bodyPr/>
        <a:lstStyle/>
        <a:p>
          <a:r>
            <a:rPr lang="en-ID" dirty="0">
              <a:latin typeface="Century Gothic" panose="020B0502020202020204"/>
              <a:ea typeface="+mn-ea"/>
              <a:cs typeface="+mn-cs"/>
            </a:rPr>
            <a:t>   </a:t>
          </a:r>
          <a:r>
            <a:rPr lang="en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Bank Indonesia</a:t>
          </a:r>
          <a:endParaRPr lang="en-US" b="1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280264AE-84CC-41CA-A66A-0E4495DE9AA3}" type="parTrans" cxnId="{58B30CB7-4F1D-47B8-9914-65B9D4B1C20E}">
      <dgm:prSet/>
      <dgm:spPr/>
      <dgm:t>
        <a:bodyPr/>
        <a:lstStyle/>
        <a:p>
          <a:endParaRPr lang="en-US"/>
        </a:p>
      </dgm:t>
    </dgm:pt>
    <dgm:pt modelId="{9504CAA5-00E5-41CC-880A-2FF369B57F62}" type="sibTrans" cxnId="{58B30CB7-4F1D-47B8-9914-65B9D4B1C20E}">
      <dgm:prSet/>
      <dgm:spPr/>
      <dgm:t>
        <a:bodyPr/>
        <a:lstStyle/>
        <a:p>
          <a:endParaRPr lang="en-US"/>
        </a:p>
      </dgm:t>
    </dgm:pt>
    <dgm:pt modelId="{286950B4-4DA5-4EDA-8D0F-E43E81AE3F9B}">
      <dgm:prSet phldrT="[Text]"/>
      <dgm:spPr>
        <a:xfrm>
          <a:off x="610504" y="416587"/>
          <a:ext cx="7440913" cy="833607"/>
        </a:xfrm>
      </dgm:spPr>
      <dgm:t>
        <a:bodyPr/>
        <a:lstStyle/>
        <a:p>
          <a:r>
            <a:rPr lang="en-ID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Kartu</a:t>
          </a:r>
          <a:r>
            <a:rPr lang="en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Indonesia </a:t>
          </a:r>
          <a:r>
            <a:rPr lang="en-ID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Pintar</a:t>
          </a:r>
          <a:r>
            <a:rPr lang="en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ID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Kuliah</a:t>
          </a:r>
          <a:r>
            <a:rPr lang="en-ID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(KIP-K)</a:t>
          </a:r>
          <a:endParaRPr lang="id-ID" b="1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08C350BD-2C39-48D6-AC79-1973A32F6C45}" type="parTrans" cxnId="{F53234B1-4727-403F-83E3-E7111892C08D}">
      <dgm:prSet/>
      <dgm:spPr/>
      <dgm:t>
        <a:bodyPr/>
        <a:lstStyle/>
        <a:p>
          <a:endParaRPr lang="en-US"/>
        </a:p>
      </dgm:t>
    </dgm:pt>
    <dgm:pt modelId="{A52DA032-2F03-446C-A234-4BD94C8ED43E}" type="sibTrans" cxnId="{F53234B1-4727-403F-83E3-E7111892C08D}">
      <dgm:prSet custLinFactNeighborX="-16777" custLinFactNeighborY="1916"/>
      <dgm:spPr/>
      <dgm:t>
        <a:bodyPr/>
        <a:lstStyle/>
        <a:p>
          <a:endParaRPr lang="en-US"/>
        </a:p>
      </dgm:t>
    </dgm:pt>
    <dgm:pt modelId="{FC48DBE5-7ED4-46D3-BA03-331C90D8AA67}">
      <dgm:prSet phldrT="[Text]"/>
      <dgm:spPr>
        <a:xfrm>
          <a:off x="1088431" y="1667215"/>
          <a:ext cx="6962986" cy="833607"/>
        </a:xfrm>
      </dgm:spPr>
      <dgm:t>
        <a:bodyPr/>
        <a:lstStyle/>
        <a:p>
          <a:r>
            <a:rPr lang="en-US" dirty="0">
              <a:latin typeface="Century Gothic" panose="020B0502020202020204"/>
              <a:ea typeface="+mn-ea"/>
              <a:cs typeface="+mn-cs"/>
            </a:rPr>
            <a:t> </a:t>
          </a:r>
          <a:r>
            <a:rPr lang="en-US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Beasiswa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Atlet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b="1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Berprestasi</a:t>
          </a:r>
          <a:endParaRPr lang="id-ID" b="1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6CEF3C88-F088-4BFF-BB50-827677DCF521}" type="parTrans" cxnId="{1D829CC8-E6BF-4C9F-A692-6525DFFDDCC6}">
      <dgm:prSet/>
      <dgm:spPr/>
      <dgm:t>
        <a:bodyPr/>
        <a:lstStyle/>
        <a:p>
          <a:endParaRPr lang="id-ID"/>
        </a:p>
      </dgm:t>
    </dgm:pt>
    <dgm:pt modelId="{1F781872-E77B-4A30-BA0C-3BF74924462E}" type="sibTrans" cxnId="{1D829CC8-E6BF-4C9F-A692-6525DFFDDCC6}">
      <dgm:prSet/>
      <dgm:spPr/>
      <dgm:t>
        <a:bodyPr/>
        <a:lstStyle/>
        <a:p>
          <a:endParaRPr lang="id-ID"/>
        </a:p>
      </dgm:t>
    </dgm:pt>
    <dgm:pt modelId="{1F4CE365-A760-4505-B7EF-725F5C73D3CD}" type="pres">
      <dgm:prSet presAssocID="{98502CDB-3115-4AE5-91C8-78B86AE7F5B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EA26D9D-B0C6-4463-81E6-FFA0A9F671E9}" type="pres">
      <dgm:prSet presAssocID="{98502CDB-3115-4AE5-91C8-78B86AE7F5BA}" presName="Name1" presStyleCnt="0"/>
      <dgm:spPr/>
    </dgm:pt>
    <dgm:pt modelId="{41ED59B7-8E81-4951-A358-F5A9EB9B0984}" type="pres">
      <dgm:prSet presAssocID="{98502CDB-3115-4AE5-91C8-78B86AE7F5BA}" presName="cycle" presStyleCnt="0"/>
      <dgm:spPr/>
    </dgm:pt>
    <dgm:pt modelId="{F9CB8413-ADE7-4D3C-95C8-617DC0CAD98A}" type="pres">
      <dgm:prSet presAssocID="{98502CDB-3115-4AE5-91C8-78B86AE7F5BA}" presName="srcNode" presStyleLbl="node1" presStyleIdx="0" presStyleCnt="5"/>
      <dgm:spPr/>
    </dgm:pt>
    <dgm:pt modelId="{FF024CD6-49D0-481B-AAA1-01E9D639DFA8}" type="pres">
      <dgm:prSet presAssocID="{98502CDB-3115-4AE5-91C8-78B86AE7F5BA}" presName="conn" presStyleLbl="parChTrans1D2" presStyleIdx="0" presStyleCnt="1" custLinFactNeighborX="-16777" custLinFactNeighborY="1916"/>
      <dgm:spPr/>
      <dgm:t>
        <a:bodyPr/>
        <a:lstStyle/>
        <a:p>
          <a:endParaRPr lang="en-US"/>
        </a:p>
      </dgm:t>
    </dgm:pt>
    <dgm:pt modelId="{776F1D9F-32CB-45DF-BEA8-DE2408342243}" type="pres">
      <dgm:prSet presAssocID="{98502CDB-3115-4AE5-91C8-78B86AE7F5BA}" presName="extraNode" presStyleLbl="node1" presStyleIdx="0" presStyleCnt="5"/>
      <dgm:spPr/>
    </dgm:pt>
    <dgm:pt modelId="{45B1DF03-2946-422D-BB89-D07BA6A4CBE9}" type="pres">
      <dgm:prSet presAssocID="{98502CDB-3115-4AE5-91C8-78B86AE7F5BA}" presName="dstNode" presStyleLbl="node1" presStyleIdx="0" presStyleCnt="5"/>
      <dgm:spPr/>
    </dgm:pt>
    <dgm:pt modelId="{DDE3E6F0-CEF6-4BDA-AEAA-6526B5768436}" type="pres">
      <dgm:prSet presAssocID="{1BD9A8E9-B316-4F00-99F3-D3D66953D00A}" presName="text_1" presStyleLbl="node1" presStyleIdx="0" presStyleCnt="5" custScaleX="95943" custScaleY="73846" custLinFactNeighborX="604" custLinFactNeighborY="-28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E8378-5CDD-4229-A8AB-91AA42286DBF}" type="pres">
      <dgm:prSet presAssocID="{1BD9A8E9-B316-4F00-99F3-D3D66953D00A}" presName="accent_1" presStyleCnt="0"/>
      <dgm:spPr/>
    </dgm:pt>
    <dgm:pt modelId="{AF9C20C1-B34E-4CDF-8439-EDA1CE2CE2C3}" type="pres">
      <dgm:prSet presAssocID="{1BD9A8E9-B316-4F00-99F3-D3D66953D00A}" presName="accentRepeatNode" presStyleLbl="solidFgAcc1" presStyleIdx="0" presStyleCnt="5" custLinFactNeighborX="2611" custLinFactNeighborY="-16112"/>
      <dgm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725359-323E-40D2-A76D-F61A8DACB6B5}" type="pres">
      <dgm:prSet presAssocID="{286950B4-4DA5-4EDA-8D0F-E43E81AE3F9B}" presName="text_2" presStyleLbl="node1" presStyleIdx="1" presStyleCnt="5" custScaleY="76440" custLinFactNeighborY="-37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03DBA1B-D29A-45F2-8CB4-6C2195855CE6}" type="pres">
      <dgm:prSet presAssocID="{286950B4-4DA5-4EDA-8D0F-E43E81AE3F9B}" presName="accent_2" presStyleCnt="0"/>
      <dgm:spPr/>
    </dgm:pt>
    <dgm:pt modelId="{EEA6DDF3-050B-4BD8-8C73-D8A6DE5F46BA}" type="pres">
      <dgm:prSet presAssocID="{286950B4-4DA5-4EDA-8D0F-E43E81AE3F9B}" presName="accentRepeatNode" presStyleLbl="solidFgAcc1" presStyleIdx="1" presStyleCnt="5" custLinFactNeighborX="-20482" custLinFactNeighborY="-27212"/>
      <dgm:spPr>
        <a:solidFill>
          <a:schemeClr val="tx1"/>
        </a:solidFill>
      </dgm:spPr>
    </dgm:pt>
    <dgm:pt modelId="{5811983B-044B-4150-97D9-989BEEA4B3D9}" type="pres">
      <dgm:prSet presAssocID="{16018CD3-234F-481B-97BF-C0C8C7DFDDF6}" presName="text_3" presStyleLbl="node1" presStyleIdx="2" presStyleCnt="5" custScaleY="68254" custLinFactNeighborX="319" custLinFactNeighborY="-52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3E822AD-7839-4C10-B133-7D47A4F0EF4F}" type="pres">
      <dgm:prSet presAssocID="{16018CD3-234F-481B-97BF-C0C8C7DFDDF6}" presName="accent_3" presStyleCnt="0"/>
      <dgm:spPr/>
    </dgm:pt>
    <dgm:pt modelId="{432D3CDA-81F6-4007-A987-24C16C52648D}" type="pres">
      <dgm:prSet presAssocID="{16018CD3-234F-481B-97BF-C0C8C7DFDDF6}" presName="accentRepeatNode" presStyleLbl="solidFgAcc1" presStyleIdx="2" presStyleCnt="5" custLinFactNeighborX="5176" custLinFactNeighborY="-38817"/>
      <dgm:spPr>
        <a:xfrm>
          <a:off x="567426" y="1563014"/>
          <a:ext cx="1042009" cy="1042009"/>
        </a:xfrm>
        <a:prstGeom prst="ellipse">
          <a:avLst/>
        </a:prstGeom>
        <a:solidFill>
          <a:schemeClr val="tx1"/>
        </a:solidFill>
      </dgm:spPr>
    </dgm:pt>
    <dgm:pt modelId="{A38BF12F-27D4-40EC-85BF-836920C797E6}" type="pres">
      <dgm:prSet presAssocID="{E91707DB-4D77-4B97-9A14-E04CA4019D3B}" presName="text_4" presStyleLbl="node1" presStyleIdx="3" presStyleCnt="5" custScaleY="62159" custLinFactNeighborX="1007" custLinFactNeighborY="-64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9E262-920F-41DC-8FB7-AA20D253108A}" type="pres">
      <dgm:prSet presAssocID="{E91707DB-4D77-4B97-9A14-E04CA4019D3B}" presName="accent_4" presStyleCnt="0"/>
      <dgm:spPr/>
    </dgm:pt>
    <dgm:pt modelId="{76005AC6-E26D-46D6-927B-33C0597F408B}" type="pres">
      <dgm:prSet presAssocID="{E91707DB-4D77-4B97-9A14-E04CA4019D3B}" presName="accentRepeatNode" presStyleLbl="solidFgAcc1" presStyleIdx="3" presStyleCnt="5" custLinFactNeighborX="18114" custLinFactNeighborY="-43341"/>
      <dgm:spPr>
        <a:xfrm>
          <a:off x="89500" y="4064271"/>
          <a:ext cx="1042009" cy="1042009"/>
        </a:xfrm>
        <a:prstGeom prst="ellipse">
          <a:avLst/>
        </a:prstGeom>
        <a:solidFill>
          <a:schemeClr val="tx1"/>
        </a:solidFill>
      </dgm:spPr>
    </dgm:pt>
    <dgm:pt modelId="{424B4274-916D-4741-AEC1-975D35B316C3}" type="pres">
      <dgm:prSet presAssocID="{FC48DBE5-7ED4-46D3-BA03-331C90D8AA67}" presName="text_5" presStyleLbl="node1" presStyleIdx="4" presStyleCnt="5" custScaleY="61242" custLinFactNeighborX="2134" custLinFactNeighborY="-805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6A611C-BE43-48CB-9B27-8E891F7578EE}" type="pres">
      <dgm:prSet presAssocID="{FC48DBE5-7ED4-46D3-BA03-331C90D8AA67}" presName="accent_5" presStyleCnt="0"/>
      <dgm:spPr/>
    </dgm:pt>
    <dgm:pt modelId="{1FEAAC39-6E0C-47B2-A115-A1CCDD04A612}" type="pres">
      <dgm:prSet presAssocID="{FC48DBE5-7ED4-46D3-BA03-331C90D8AA67}" presName="accentRepeatNode" presStyleLbl="solidFgAcc1" presStyleIdx="4" presStyleCnt="5" custLinFactNeighborX="-7878" custLinFactNeighborY="-68229"/>
      <dgm:spPr/>
    </dgm:pt>
  </dgm:ptLst>
  <dgm:cxnLst>
    <dgm:cxn modelId="{1D829CC8-E6BF-4C9F-A692-6525DFFDDCC6}" srcId="{98502CDB-3115-4AE5-91C8-78B86AE7F5BA}" destId="{FC48DBE5-7ED4-46D3-BA03-331C90D8AA67}" srcOrd="4" destOrd="0" parTransId="{6CEF3C88-F088-4BFF-BB50-827677DCF521}" sibTransId="{1F781872-E77B-4A30-BA0C-3BF74924462E}"/>
    <dgm:cxn modelId="{543CA24A-566A-4611-883B-5DB8C4B7ED80}" type="presOf" srcId="{FC48DBE5-7ED4-46D3-BA03-331C90D8AA67}" destId="{424B4274-916D-4741-AEC1-975D35B316C3}" srcOrd="0" destOrd="0" presId="urn:microsoft.com/office/officeart/2008/layout/VerticalCurvedList"/>
    <dgm:cxn modelId="{E7D2EC99-61F7-447F-BF6D-D36707A5EACE}" type="presOf" srcId="{1BD9A8E9-B316-4F00-99F3-D3D66953D00A}" destId="{DDE3E6F0-CEF6-4BDA-AEAA-6526B5768436}" srcOrd="0" destOrd="0" presId="urn:microsoft.com/office/officeart/2008/layout/VerticalCurvedList"/>
    <dgm:cxn modelId="{48F1C2B6-A218-4DC2-8D72-372FD0339D17}" type="presOf" srcId="{286950B4-4DA5-4EDA-8D0F-E43E81AE3F9B}" destId="{98725359-323E-40D2-A76D-F61A8DACB6B5}" srcOrd="0" destOrd="0" presId="urn:microsoft.com/office/officeart/2008/layout/VerticalCurvedList"/>
    <dgm:cxn modelId="{590B38F1-762E-44DD-8A63-C1384326D6A8}" type="presOf" srcId="{E91707DB-4D77-4B97-9A14-E04CA4019D3B}" destId="{A38BF12F-27D4-40EC-85BF-836920C797E6}" srcOrd="0" destOrd="0" presId="urn:microsoft.com/office/officeart/2008/layout/VerticalCurvedList"/>
    <dgm:cxn modelId="{2505E9D0-9622-4D27-8EED-D005C8065457}" srcId="{98502CDB-3115-4AE5-91C8-78B86AE7F5BA}" destId="{16018CD3-234F-481B-97BF-C0C8C7DFDDF6}" srcOrd="2" destOrd="0" parTransId="{D6FF6293-B5CD-4CE4-8605-95BBBC7BD490}" sibTransId="{BBD33DE9-410D-4ADE-80AE-934DFE79EED3}"/>
    <dgm:cxn modelId="{CB81202A-F2DE-44C2-A276-DA57089DDA9D}" srcId="{98502CDB-3115-4AE5-91C8-78B86AE7F5BA}" destId="{1BD9A8E9-B316-4F00-99F3-D3D66953D00A}" srcOrd="0" destOrd="0" parTransId="{51C5ACB4-B066-4159-AC61-222A83DE86A7}" sibTransId="{227FBC1D-9C21-413F-BAB2-E5D86A1E4CE8}"/>
    <dgm:cxn modelId="{A108D4FA-97A3-45A6-AB3B-AEABE93B743A}" type="presOf" srcId="{98502CDB-3115-4AE5-91C8-78B86AE7F5BA}" destId="{1F4CE365-A760-4505-B7EF-725F5C73D3CD}" srcOrd="0" destOrd="0" presId="urn:microsoft.com/office/officeart/2008/layout/VerticalCurvedList"/>
    <dgm:cxn modelId="{F53234B1-4727-403F-83E3-E7111892C08D}" srcId="{98502CDB-3115-4AE5-91C8-78B86AE7F5BA}" destId="{286950B4-4DA5-4EDA-8D0F-E43E81AE3F9B}" srcOrd="1" destOrd="0" parTransId="{08C350BD-2C39-48D6-AC79-1973A32F6C45}" sibTransId="{A52DA032-2F03-446C-A234-4BD94C8ED43E}"/>
    <dgm:cxn modelId="{AEBAB73D-1D8D-479B-B63A-DC93D8F2C3A2}" type="presOf" srcId="{227FBC1D-9C21-413F-BAB2-E5D86A1E4CE8}" destId="{FF024CD6-49D0-481B-AAA1-01E9D639DFA8}" srcOrd="0" destOrd="0" presId="urn:microsoft.com/office/officeart/2008/layout/VerticalCurvedList"/>
    <dgm:cxn modelId="{A8CCC20A-AA2A-4912-8E16-765C3A0ECEB5}" type="presOf" srcId="{16018CD3-234F-481B-97BF-C0C8C7DFDDF6}" destId="{5811983B-044B-4150-97D9-989BEEA4B3D9}" srcOrd="0" destOrd="0" presId="urn:microsoft.com/office/officeart/2008/layout/VerticalCurvedList"/>
    <dgm:cxn modelId="{58B30CB7-4F1D-47B8-9914-65B9D4B1C20E}" srcId="{98502CDB-3115-4AE5-91C8-78B86AE7F5BA}" destId="{E91707DB-4D77-4B97-9A14-E04CA4019D3B}" srcOrd="3" destOrd="0" parTransId="{280264AE-84CC-41CA-A66A-0E4495DE9AA3}" sibTransId="{9504CAA5-00E5-41CC-880A-2FF369B57F62}"/>
    <dgm:cxn modelId="{02C7F737-4487-4CD8-9741-A9A9BB0E0E8C}" type="presParOf" srcId="{1F4CE365-A760-4505-B7EF-725F5C73D3CD}" destId="{EEA26D9D-B0C6-4463-81E6-FFA0A9F671E9}" srcOrd="0" destOrd="0" presId="urn:microsoft.com/office/officeart/2008/layout/VerticalCurvedList"/>
    <dgm:cxn modelId="{5B2719A5-4F1B-4B7A-9842-118CCD60EA28}" type="presParOf" srcId="{EEA26D9D-B0C6-4463-81E6-FFA0A9F671E9}" destId="{41ED59B7-8E81-4951-A358-F5A9EB9B0984}" srcOrd="0" destOrd="0" presId="urn:microsoft.com/office/officeart/2008/layout/VerticalCurvedList"/>
    <dgm:cxn modelId="{F44158FF-C5FA-4754-8C4B-E2AEF88A63E1}" type="presParOf" srcId="{41ED59B7-8E81-4951-A358-F5A9EB9B0984}" destId="{F9CB8413-ADE7-4D3C-95C8-617DC0CAD98A}" srcOrd="0" destOrd="0" presId="urn:microsoft.com/office/officeart/2008/layout/VerticalCurvedList"/>
    <dgm:cxn modelId="{A4EF2779-0FA2-44A1-9743-6A2BE4B7C2EC}" type="presParOf" srcId="{41ED59B7-8E81-4951-A358-F5A9EB9B0984}" destId="{FF024CD6-49D0-481B-AAA1-01E9D639DFA8}" srcOrd="1" destOrd="0" presId="urn:microsoft.com/office/officeart/2008/layout/VerticalCurvedList"/>
    <dgm:cxn modelId="{107DEDB0-AF13-48E5-BB97-AF1CA6FD46B2}" type="presParOf" srcId="{41ED59B7-8E81-4951-A358-F5A9EB9B0984}" destId="{776F1D9F-32CB-45DF-BEA8-DE2408342243}" srcOrd="2" destOrd="0" presId="urn:microsoft.com/office/officeart/2008/layout/VerticalCurvedList"/>
    <dgm:cxn modelId="{DAB4E5A8-BED6-4B57-B3C3-600A542D7FAA}" type="presParOf" srcId="{41ED59B7-8E81-4951-A358-F5A9EB9B0984}" destId="{45B1DF03-2946-422D-BB89-D07BA6A4CBE9}" srcOrd="3" destOrd="0" presId="urn:microsoft.com/office/officeart/2008/layout/VerticalCurvedList"/>
    <dgm:cxn modelId="{8B518A0A-203F-4D31-B54E-B41864EA2E07}" type="presParOf" srcId="{EEA26D9D-B0C6-4463-81E6-FFA0A9F671E9}" destId="{DDE3E6F0-CEF6-4BDA-AEAA-6526B5768436}" srcOrd="1" destOrd="0" presId="urn:microsoft.com/office/officeart/2008/layout/VerticalCurvedList"/>
    <dgm:cxn modelId="{8FE4894D-1147-44FC-8407-AFE3FC9FDDC1}" type="presParOf" srcId="{EEA26D9D-B0C6-4463-81E6-FFA0A9F671E9}" destId="{24FE8378-5CDD-4229-A8AB-91AA42286DBF}" srcOrd="2" destOrd="0" presId="urn:microsoft.com/office/officeart/2008/layout/VerticalCurvedList"/>
    <dgm:cxn modelId="{9E62902E-55C7-483D-B454-A09239309685}" type="presParOf" srcId="{24FE8378-5CDD-4229-A8AB-91AA42286DBF}" destId="{AF9C20C1-B34E-4CDF-8439-EDA1CE2CE2C3}" srcOrd="0" destOrd="0" presId="urn:microsoft.com/office/officeart/2008/layout/VerticalCurvedList"/>
    <dgm:cxn modelId="{15268794-62C4-466A-8D0E-918B7416734A}" type="presParOf" srcId="{EEA26D9D-B0C6-4463-81E6-FFA0A9F671E9}" destId="{98725359-323E-40D2-A76D-F61A8DACB6B5}" srcOrd="3" destOrd="0" presId="urn:microsoft.com/office/officeart/2008/layout/VerticalCurvedList"/>
    <dgm:cxn modelId="{E124FBAD-075A-48CD-8327-28C8DD5F0247}" type="presParOf" srcId="{EEA26D9D-B0C6-4463-81E6-FFA0A9F671E9}" destId="{803DBA1B-D29A-45F2-8CB4-6C2195855CE6}" srcOrd="4" destOrd="0" presId="urn:microsoft.com/office/officeart/2008/layout/VerticalCurvedList"/>
    <dgm:cxn modelId="{66CD5C8E-3D96-4C6A-AF2A-98E698E7509F}" type="presParOf" srcId="{803DBA1B-D29A-45F2-8CB4-6C2195855CE6}" destId="{EEA6DDF3-050B-4BD8-8C73-D8A6DE5F46BA}" srcOrd="0" destOrd="0" presId="urn:microsoft.com/office/officeart/2008/layout/VerticalCurvedList"/>
    <dgm:cxn modelId="{333529DD-0B42-4449-88EC-DE6C49A092E9}" type="presParOf" srcId="{EEA26D9D-B0C6-4463-81E6-FFA0A9F671E9}" destId="{5811983B-044B-4150-97D9-989BEEA4B3D9}" srcOrd="5" destOrd="0" presId="urn:microsoft.com/office/officeart/2008/layout/VerticalCurvedList"/>
    <dgm:cxn modelId="{A6E66AAC-4A67-4C66-81B5-01C49537F4A9}" type="presParOf" srcId="{EEA26D9D-B0C6-4463-81E6-FFA0A9F671E9}" destId="{43E822AD-7839-4C10-B133-7D47A4F0EF4F}" srcOrd="6" destOrd="0" presId="urn:microsoft.com/office/officeart/2008/layout/VerticalCurvedList"/>
    <dgm:cxn modelId="{BE6D90E8-CEA3-434C-AA52-C40BA3866E61}" type="presParOf" srcId="{43E822AD-7839-4C10-B133-7D47A4F0EF4F}" destId="{432D3CDA-81F6-4007-A987-24C16C52648D}" srcOrd="0" destOrd="0" presId="urn:microsoft.com/office/officeart/2008/layout/VerticalCurvedList"/>
    <dgm:cxn modelId="{D2BB6E60-B3E0-4B3A-8303-0683C1813908}" type="presParOf" srcId="{EEA26D9D-B0C6-4463-81E6-FFA0A9F671E9}" destId="{A38BF12F-27D4-40EC-85BF-836920C797E6}" srcOrd="7" destOrd="0" presId="urn:microsoft.com/office/officeart/2008/layout/VerticalCurvedList"/>
    <dgm:cxn modelId="{9B84CB62-D64C-4EBC-9DB0-E3115D6537FD}" type="presParOf" srcId="{EEA26D9D-B0C6-4463-81E6-FFA0A9F671E9}" destId="{13A9E262-920F-41DC-8FB7-AA20D253108A}" srcOrd="8" destOrd="0" presId="urn:microsoft.com/office/officeart/2008/layout/VerticalCurvedList"/>
    <dgm:cxn modelId="{0F1212FF-DC87-403C-917E-6AAA1E27FB1B}" type="presParOf" srcId="{13A9E262-920F-41DC-8FB7-AA20D253108A}" destId="{76005AC6-E26D-46D6-927B-33C0597F408B}" srcOrd="0" destOrd="0" presId="urn:microsoft.com/office/officeart/2008/layout/VerticalCurvedList"/>
    <dgm:cxn modelId="{F68B15B3-A3ED-4CB2-AC53-7F6652604051}" type="presParOf" srcId="{EEA26D9D-B0C6-4463-81E6-FFA0A9F671E9}" destId="{424B4274-916D-4741-AEC1-975D35B316C3}" srcOrd="9" destOrd="0" presId="urn:microsoft.com/office/officeart/2008/layout/VerticalCurvedList"/>
    <dgm:cxn modelId="{0E14B1A3-9814-43E1-99C8-92EC7EEE6F17}" type="presParOf" srcId="{EEA26D9D-B0C6-4463-81E6-FFA0A9F671E9}" destId="{766A611C-BE43-48CB-9B27-8E891F7578EE}" srcOrd="10" destOrd="0" presId="urn:microsoft.com/office/officeart/2008/layout/VerticalCurvedList"/>
    <dgm:cxn modelId="{9628A4ED-F594-42B2-B902-0DCC6D07F816}" type="presParOf" srcId="{766A611C-BE43-48CB-9B27-8E891F7578EE}" destId="{1FEAAC39-6E0C-47B2-A115-A1CCDD04A6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68AED-08DD-4960-8302-BD1505734D83}">
      <dsp:nvSpPr>
        <dsp:cNvPr id="0" name=""/>
        <dsp:cNvSpPr/>
      </dsp:nvSpPr>
      <dsp:spPr>
        <a:xfrm>
          <a:off x="1548311" y="79974"/>
          <a:ext cx="5159029" cy="3875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JL.</a:t>
          </a:r>
          <a:r>
            <a:rPr lang="en-US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RS.</a:t>
          </a:r>
          <a:r>
            <a:rPr lang="en-US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FATMAWATI PONDOK LABU JAKARTA SELATAN</a:t>
          </a:r>
          <a:endParaRPr lang="id-ID" sz="1200" kern="1200" dirty="0">
            <a:solidFill>
              <a:schemeClr val="bg1"/>
            </a:solidFill>
          </a:endParaRPr>
        </a:p>
      </dsp:txBody>
      <dsp:txXfrm>
        <a:off x="1548311" y="128417"/>
        <a:ext cx="5013700" cy="290657"/>
      </dsp:txXfrm>
    </dsp:sp>
    <dsp:sp modelId="{ED3DE142-1813-4068-BCA0-6D814A94FC95}">
      <dsp:nvSpPr>
        <dsp:cNvPr id="0" name=""/>
        <dsp:cNvSpPr/>
      </dsp:nvSpPr>
      <dsp:spPr>
        <a:xfrm>
          <a:off x="1357" y="236"/>
          <a:ext cx="1545596" cy="5033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>
              <a:latin typeface="Aharoni" panose="02010803020104030203" pitchFamily="2" charset="-79"/>
              <a:cs typeface="Aharoni" panose="02010803020104030203" pitchFamily="2" charset="-79"/>
            </a:rPr>
            <a:t>Kampus 1 </a:t>
          </a:r>
        </a:p>
      </dsp:txBody>
      <dsp:txXfrm>
        <a:off x="25926" y="24805"/>
        <a:ext cx="1496458" cy="454163"/>
      </dsp:txXfrm>
    </dsp:sp>
    <dsp:sp modelId="{682E91BD-2DF3-4DD7-A3C7-A1158D1B24A8}">
      <dsp:nvSpPr>
        <dsp:cNvPr id="0" name=""/>
        <dsp:cNvSpPr/>
      </dsp:nvSpPr>
      <dsp:spPr>
        <a:xfrm>
          <a:off x="1546915" y="611431"/>
          <a:ext cx="5158826" cy="3835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JL. LIMO RAYA</a:t>
          </a:r>
          <a:r>
            <a:rPr lang="en-US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</a:t>
          </a: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KE</a:t>
          </a:r>
          <a:r>
            <a:rPr lang="en-US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LURAHAN LIMO - KOTA</a:t>
          </a:r>
          <a:r>
            <a:rPr lang="id-ID" sz="1200" kern="1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 DEPOK</a:t>
          </a:r>
          <a:endParaRPr lang="id-ID" sz="1200" kern="1200" dirty="0">
            <a:solidFill>
              <a:schemeClr val="bg1"/>
            </a:solidFill>
          </a:endParaRPr>
        </a:p>
      </dsp:txBody>
      <dsp:txXfrm>
        <a:off x="1546915" y="659380"/>
        <a:ext cx="5014978" cy="287696"/>
      </dsp:txXfrm>
    </dsp:sp>
    <dsp:sp modelId="{FDF9FF06-4FED-4D9C-8F34-FECDE43EE286}">
      <dsp:nvSpPr>
        <dsp:cNvPr id="0" name=""/>
        <dsp:cNvSpPr/>
      </dsp:nvSpPr>
      <dsp:spPr>
        <a:xfrm>
          <a:off x="1600" y="594315"/>
          <a:ext cx="1545315" cy="4913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>
              <a:latin typeface="Aharoni" panose="02010803020104030203" pitchFamily="2" charset="-79"/>
              <a:cs typeface="Aharoni" panose="02010803020104030203" pitchFamily="2" charset="-79"/>
            </a:rPr>
            <a:t>Kampus 2</a:t>
          </a:r>
        </a:p>
      </dsp:txBody>
      <dsp:txXfrm>
        <a:off x="25587" y="618302"/>
        <a:ext cx="1497341" cy="443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F7049-7576-8844-A765-4802409FE313}">
      <dsp:nvSpPr>
        <dsp:cNvPr id="0" name=""/>
        <dsp:cNvSpPr/>
      </dsp:nvSpPr>
      <dsp:spPr>
        <a:xfrm rot="5400000">
          <a:off x="4375285" y="-2034648"/>
          <a:ext cx="1377454" cy="550821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Berdasarkan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Hasil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Penelusuran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Prestasi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dan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Portofolio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Akademik</a:t>
          </a:r>
          <a:endParaRPr lang="en-US" sz="1200" b="0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Persyaratan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;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A : 40 %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B : 25 %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Akreditasi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C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dan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Lainnya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: 5%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terbaik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di </a:t>
          </a:r>
          <a:r>
            <a:rPr lang="en-US" sz="1200" b="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sekolahnya</a:t>
          </a:r>
          <a:r>
            <a:rPr lang="en-US" sz="1200" b="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err="1">
              <a:latin typeface="+mn-lt"/>
              <a:cs typeface="Arial" panose="020B0604020202020204" pitchFamily="34" charset="0"/>
            </a:rPr>
            <a:t>Mengisi</a:t>
          </a:r>
          <a:r>
            <a:rPr lang="en-US" sz="1200" b="0" kern="1200" dirty="0">
              <a:latin typeface="+mn-lt"/>
              <a:cs typeface="Arial" panose="020B0604020202020204" pitchFamily="34" charset="0"/>
            </a:rPr>
            <a:t> </a:t>
          </a:r>
          <a:r>
            <a:rPr lang="en-US" sz="1200" b="0" kern="1200" dirty="0" err="1">
              <a:latin typeface="+mn-lt"/>
              <a:cs typeface="Arial" panose="020B0604020202020204" pitchFamily="34" charset="0"/>
            </a:rPr>
            <a:t>Pangkalan</a:t>
          </a:r>
          <a:r>
            <a:rPr lang="en-US" sz="1200" b="0" kern="1200" dirty="0">
              <a:latin typeface="+mn-lt"/>
              <a:cs typeface="Arial" panose="020B0604020202020204" pitchFamily="34" charset="0"/>
            </a:rPr>
            <a:t> Data </a:t>
          </a:r>
          <a:r>
            <a:rPr lang="en-US" sz="1200" b="0" kern="1200" dirty="0" err="1">
              <a:latin typeface="+mn-lt"/>
              <a:cs typeface="Arial" panose="020B0604020202020204" pitchFamily="34" charset="0"/>
            </a:rPr>
            <a:t>Sekolah</a:t>
          </a:r>
          <a:r>
            <a:rPr lang="en-US" sz="1200" b="0" kern="1200" dirty="0">
              <a:latin typeface="+mn-lt"/>
              <a:cs typeface="Arial" panose="020B0604020202020204" pitchFamily="34" charset="0"/>
            </a:rPr>
            <a:t> dan </a:t>
          </a:r>
          <a:r>
            <a:rPr lang="en-US" sz="1200" b="0" kern="1200" dirty="0" err="1">
              <a:latin typeface="+mn-lt"/>
              <a:cs typeface="Arial" panose="020B0604020202020204" pitchFamily="34" charset="0"/>
            </a:rPr>
            <a:t>Siswa</a:t>
          </a:r>
          <a:r>
            <a:rPr lang="en-US" sz="1200" b="0" kern="1200" dirty="0">
              <a:latin typeface="+mn-lt"/>
              <a:cs typeface="Arial" panose="020B0604020202020204" pitchFamily="34" charset="0"/>
            </a:rPr>
            <a:t> (PDSS).</a:t>
          </a:r>
          <a:endParaRPr lang="en-US" sz="1200" b="0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309905" y="97974"/>
        <a:ext cx="5440973" cy="1242970"/>
      </dsp:txXfrm>
    </dsp:sp>
    <dsp:sp modelId="{5AC05E2B-7DE7-D346-ADA1-802CA05B8D96}">
      <dsp:nvSpPr>
        <dsp:cNvPr id="0" name=""/>
        <dsp:cNvSpPr/>
      </dsp:nvSpPr>
      <dsp:spPr>
        <a:xfrm>
          <a:off x="558" y="85638"/>
          <a:ext cx="2308788" cy="122953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SNMPTN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MINIMAL 20 %</a:t>
          </a:r>
          <a:r>
            <a:rPr lang="en-US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kuota</a:t>
          </a:r>
          <a:r>
            <a:rPr lang="en-U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daya</a:t>
          </a:r>
          <a:r>
            <a:rPr lang="en-U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tampung</a:t>
          </a:r>
          <a:r>
            <a:rPr lang="en-U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setiap</a:t>
          </a:r>
          <a:r>
            <a:rPr lang="en-U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prodi</a:t>
          </a:r>
          <a:r>
            <a:rPr lang="en-U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 PTN</a:t>
          </a:r>
        </a:p>
      </dsp:txBody>
      <dsp:txXfrm>
        <a:off x="60579" y="145659"/>
        <a:ext cx="2188746" cy="1109490"/>
      </dsp:txXfrm>
    </dsp:sp>
    <dsp:sp modelId="{60A40616-86D5-9A47-953A-97CD6167EFCE}">
      <dsp:nvSpPr>
        <dsp:cNvPr id="0" name=""/>
        <dsp:cNvSpPr/>
      </dsp:nvSpPr>
      <dsp:spPr>
        <a:xfrm rot="5400000">
          <a:off x="4742491" y="-491194"/>
          <a:ext cx="1097847" cy="4998710"/>
        </a:xfrm>
        <a:prstGeom prst="round2SameRect">
          <a:avLst/>
        </a:prstGeom>
        <a:solidFill>
          <a:schemeClr val="accent4">
            <a:tint val="40000"/>
            <a:alpha val="90000"/>
            <a:hueOff val="-216109"/>
            <a:satOff val="6875"/>
            <a:lumOff val="784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-216109"/>
              <a:satOff val="6875"/>
              <a:lumOff val="78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strike="noStrike" kern="1200" dirty="0" err="1"/>
            <a:t>Berdasarkan</a:t>
          </a:r>
          <a:r>
            <a:rPr lang="en-US" sz="1300" b="0" strike="noStrike" kern="1200" dirty="0"/>
            <a:t> Hasil UTBK </a:t>
          </a:r>
          <a:r>
            <a:rPr lang="en-US" sz="1300" b="0" strike="noStrike" kern="1200" dirty="0" err="1"/>
            <a:t>Saja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atau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hasil</a:t>
          </a:r>
          <a:r>
            <a:rPr lang="en-US" sz="1300" b="0" strike="noStrike" kern="1200" dirty="0"/>
            <a:t> UTBK dan </a:t>
          </a:r>
          <a:r>
            <a:rPr lang="en-US" sz="1300" b="0" strike="noStrike" kern="1200" dirty="0" err="1"/>
            <a:t>kriteria</a:t>
          </a:r>
          <a:r>
            <a:rPr lang="en-US" sz="1300" b="0" strike="noStrike" kern="1200" dirty="0"/>
            <a:t> lain (yang </a:t>
          </a:r>
          <a:r>
            <a:rPr lang="en-US" sz="1300" b="0" strike="noStrike" kern="1200" dirty="0" err="1"/>
            <a:t>ditetapkan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bersama</a:t>
          </a:r>
          <a:r>
            <a:rPr lang="en-US" sz="1300" b="0" strike="noStrike" kern="1200" dirty="0"/>
            <a:t> oleh PTN)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strike="noStrike" kern="1200" dirty="0" err="1"/>
            <a:t>Pelaksanaan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tes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menggunakan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komputer</a:t>
          </a:r>
          <a:endParaRPr lang="en-US" sz="1300" b="0" strike="noStrike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strike="noStrike" kern="1200" dirty="0" err="1"/>
            <a:t>Biaya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ditanggung</a:t>
          </a:r>
          <a:r>
            <a:rPr lang="en-US" sz="1300" b="0" strike="noStrike" kern="1200" dirty="0"/>
            <a:t> oleh </a:t>
          </a:r>
          <a:r>
            <a:rPr lang="en-US" sz="1300" b="0" strike="noStrike" kern="1200" dirty="0" err="1"/>
            <a:t>peserta</a:t>
          </a:r>
          <a:r>
            <a:rPr lang="en-US" sz="1300" b="0" strike="noStrike" kern="1200" dirty="0"/>
            <a:t> dan </a:t>
          </a:r>
          <a:r>
            <a:rPr lang="en-US" sz="1300" b="0" strike="noStrike" kern="1200" dirty="0" err="1"/>
            <a:t>subsidi</a:t>
          </a:r>
          <a:r>
            <a:rPr lang="en-US" sz="1300" b="0" strike="noStrike" kern="1200" dirty="0"/>
            <a:t> </a:t>
          </a:r>
          <a:r>
            <a:rPr lang="en-US" sz="1300" b="0" strike="noStrike" kern="1200" dirty="0" err="1"/>
            <a:t>Pemerintah</a:t>
          </a:r>
          <a:endParaRPr lang="en-US" sz="1300" b="0" strike="noStrike" kern="1200" dirty="0"/>
        </a:p>
      </dsp:txBody>
      <dsp:txXfrm rot="-5400000">
        <a:off x="2792060" y="1512829"/>
        <a:ext cx="4945118" cy="990663"/>
      </dsp:txXfrm>
    </dsp:sp>
    <dsp:sp modelId="{9779FC83-3FF0-9E43-B24A-7E7E2F964C8F}">
      <dsp:nvSpPr>
        <dsp:cNvPr id="0" name=""/>
        <dsp:cNvSpPr/>
      </dsp:nvSpPr>
      <dsp:spPr>
        <a:xfrm>
          <a:off x="558" y="1404661"/>
          <a:ext cx="2811774" cy="1198855"/>
        </a:xfrm>
        <a:prstGeom prst="roundRect">
          <a:avLst/>
        </a:prstGeom>
        <a:gradFill rotWithShape="0">
          <a:gsLst>
            <a:gs pos="0">
              <a:schemeClr val="accent4">
                <a:hueOff val="-246306"/>
                <a:satOff val="7355"/>
                <a:lumOff val="2843"/>
                <a:alphaOff val="0"/>
                <a:tint val="96000"/>
                <a:lumMod val="104000"/>
              </a:schemeClr>
            </a:gs>
            <a:gs pos="100000">
              <a:schemeClr val="accent4">
                <a:hueOff val="-246306"/>
                <a:satOff val="7355"/>
                <a:lumOff val="284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SBMPTN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/>
            <a:t>MINIMAL 50 %</a:t>
          </a:r>
          <a:r>
            <a:rPr lang="en-US" sz="1400" b="1" kern="1200" dirty="0"/>
            <a:t> </a:t>
          </a:r>
          <a:r>
            <a:rPr lang="en-US" sz="1400" kern="1200" dirty="0" err="1"/>
            <a:t>kuota</a:t>
          </a:r>
          <a:r>
            <a:rPr lang="en-US" sz="1400" kern="1200" dirty="0"/>
            <a:t> </a:t>
          </a:r>
          <a:r>
            <a:rPr lang="en-US" sz="1400" kern="1200" dirty="0" err="1"/>
            <a:t>daya</a:t>
          </a:r>
          <a:r>
            <a:rPr lang="en-US" sz="1400" kern="1200" dirty="0"/>
            <a:t> </a:t>
          </a:r>
          <a:r>
            <a:rPr lang="en-US" sz="1400" kern="1200" dirty="0" err="1"/>
            <a:t>tampung</a:t>
          </a:r>
          <a:r>
            <a:rPr lang="en-US" sz="1400" kern="1200" dirty="0"/>
            <a:t> </a:t>
          </a:r>
          <a:r>
            <a:rPr lang="en-US" sz="1400" kern="1200" dirty="0" err="1"/>
            <a:t>setiap</a:t>
          </a:r>
          <a:r>
            <a:rPr lang="en-US" sz="1400" kern="1200" dirty="0"/>
            <a:t> </a:t>
          </a:r>
          <a:r>
            <a:rPr lang="en-US" sz="1400" kern="1200" dirty="0" err="1"/>
            <a:t>prodi</a:t>
          </a:r>
          <a:r>
            <a:rPr lang="en-US" sz="1400" kern="1200" dirty="0"/>
            <a:t> di PTN</a:t>
          </a:r>
        </a:p>
      </dsp:txBody>
      <dsp:txXfrm>
        <a:off x="59081" y="1463184"/>
        <a:ext cx="2694728" cy="1081809"/>
      </dsp:txXfrm>
    </dsp:sp>
    <dsp:sp modelId="{FC801169-E7DD-CB44-A96C-A24064F90AE0}">
      <dsp:nvSpPr>
        <dsp:cNvPr id="0" name=""/>
        <dsp:cNvSpPr/>
      </dsp:nvSpPr>
      <dsp:spPr>
        <a:xfrm rot="5400000">
          <a:off x="4884674" y="781126"/>
          <a:ext cx="828833" cy="4998710"/>
        </a:xfrm>
        <a:prstGeom prst="round2SameRect">
          <a:avLst/>
        </a:prstGeom>
        <a:solidFill>
          <a:schemeClr val="accent4">
            <a:tint val="40000"/>
            <a:alpha val="90000"/>
            <a:hueOff val="-432218"/>
            <a:satOff val="13750"/>
            <a:lumOff val="1568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-432218"/>
              <a:satOff val="13750"/>
              <a:lumOff val="156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3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Seleksi Mandiri dilaksanakan tanpa Tes Tertulis dan berdasarkan nilai </a:t>
          </a:r>
          <a:r>
            <a:rPr lang="en-US" sz="13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UTBK - </a:t>
          </a:r>
          <a:r>
            <a:rPr lang="id-ID" sz="13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SBMPTN 20</a:t>
          </a:r>
          <a:r>
            <a:rPr lang="en-ID" sz="13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21</a:t>
          </a:r>
          <a:endParaRPr lang="en-US" sz="1300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799736" y="2906524"/>
        <a:ext cx="4958250" cy="747913"/>
      </dsp:txXfrm>
    </dsp:sp>
    <dsp:sp modelId="{BB682A32-3DB8-CD4E-BBAC-9B9145341624}">
      <dsp:nvSpPr>
        <dsp:cNvPr id="0" name=""/>
        <dsp:cNvSpPr/>
      </dsp:nvSpPr>
      <dsp:spPr>
        <a:xfrm>
          <a:off x="558" y="2680857"/>
          <a:ext cx="2811774" cy="1211432"/>
        </a:xfrm>
        <a:prstGeom prst="roundRect">
          <a:avLst/>
        </a:prstGeom>
        <a:gradFill rotWithShape="0">
          <a:gsLst>
            <a:gs pos="0">
              <a:schemeClr val="accent4">
                <a:hueOff val="-492612"/>
                <a:satOff val="14709"/>
                <a:lumOff val="5686"/>
                <a:alphaOff val="0"/>
                <a:tint val="96000"/>
                <a:lumMod val="104000"/>
              </a:schemeClr>
            </a:gs>
            <a:gs pos="100000">
              <a:schemeClr val="accent4">
                <a:hueOff val="-492612"/>
                <a:satOff val="14709"/>
                <a:lumOff val="568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SELEKSI MANDIRI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MAKSIMAL 30 %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kuota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daya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tampung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setiap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4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prodi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 PTN</a:t>
          </a:r>
          <a:endParaRPr lang="en-US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695" y="2739994"/>
        <a:ext cx="2693500" cy="1093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24CD6-49D0-481B-AAA1-01E9D639DFA8}">
      <dsp:nvSpPr>
        <dsp:cNvPr id="0" name=""/>
        <dsp:cNvSpPr/>
      </dsp:nvSpPr>
      <dsp:spPr>
        <a:xfrm>
          <a:off x="-5247848" y="-684025"/>
          <a:ext cx="6249142" cy="6249142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3E6F0-CEF6-4BDA-AEAA-6526B5768436}">
      <dsp:nvSpPr>
        <dsp:cNvPr id="0" name=""/>
        <dsp:cNvSpPr/>
      </dsp:nvSpPr>
      <dsp:spPr>
        <a:xfrm>
          <a:off x="612418" y="203199"/>
          <a:ext cx="6359894" cy="4285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6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Kartu Jakarta Mahasiswa Unggul (KJMU)</a:t>
          </a:r>
        </a:p>
      </dsp:txBody>
      <dsp:txXfrm>
        <a:off x="612418" y="203199"/>
        <a:ext cx="6359894" cy="428593"/>
      </dsp:txXfrm>
    </dsp:sp>
    <dsp:sp modelId="{AF9C20C1-B34E-4CDF-8439-EDA1CE2CE2C3}">
      <dsp:nvSpPr>
        <dsp:cNvPr id="0" name=""/>
        <dsp:cNvSpPr/>
      </dsp:nvSpPr>
      <dsp:spPr>
        <a:xfrm>
          <a:off x="94113" y="100569"/>
          <a:ext cx="725485" cy="725485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25359-323E-40D2-A76D-F61A8DACB6B5}">
      <dsp:nvSpPr>
        <dsp:cNvPr id="0" name=""/>
        <dsp:cNvSpPr/>
      </dsp:nvSpPr>
      <dsp:spPr>
        <a:xfrm>
          <a:off x="853803" y="1009650"/>
          <a:ext cx="6212936" cy="443649"/>
        </a:xfrm>
        <a:prstGeom prst="rect">
          <a:avLst/>
        </a:prstGeom>
        <a:solidFill>
          <a:schemeClr val="accent4">
            <a:hueOff val="168354"/>
            <a:satOff val="1969"/>
            <a:lumOff val="2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6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Kartu</a:t>
          </a:r>
          <a:r>
            <a:rPr lang="en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Indonesia </a:t>
          </a:r>
          <a:r>
            <a:rPr lang="en-ID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Pintar</a:t>
          </a:r>
          <a:r>
            <a:rPr lang="en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ID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Kuliah</a:t>
          </a:r>
          <a:r>
            <a:rPr lang="en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(KIP-K)</a:t>
          </a:r>
          <a:endParaRPr lang="id-ID" sz="1800" b="1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53803" y="1009650"/>
        <a:ext cx="6212936" cy="443649"/>
      </dsp:txXfrm>
    </dsp:sp>
    <dsp:sp modelId="{EEA6DDF3-050B-4BD8-8C73-D8A6DE5F46BA}">
      <dsp:nvSpPr>
        <dsp:cNvPr id="0" name=""/>
        <dsp:cNvSpPr/>
      </dsp:nvSpPr>
      <dsp:spPr>
        <a:xfrm>
          <a:off x="342466" y="890345"/>
          <a:ext cx="725485" cy="725485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1983B-044B-4150-97D9-989BEEA4B3D9}">
      <dsp:nvSpPr>
        <dsp:cNvPr id="0" name=""/>
        <dsp:cNvSpPr/>
      </dsp:nvSpPr>
      <dsp:spPr>
        <a:xfrm>
          <a:off x="1000860" y="1816100"/>
          <a:ext cx="6085292" cy="396138"/>
        </a:xfrm>
        <a:prstGeom prst="rect">
          <a:avLst/>
        </a:prstGeom>
        <a:solidFill>
          <a:schemeClr val="accent4">
            <a:hueOff val="336709"/>
            <a:satOff val="3937"/>
            <a:lumOff val="56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6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/>
              <a:ea typeface="+mn-ea"/>
              <a:cs typeface="+mn-cs"/>
            </a:rPr>
            <a:t> </a:t>
          </a:r>
          <a:r>
            <a:rPr lang="en-US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Yayasan </a:t>
          </a:r>
          <a:r>
            <a:rPr lang="en-US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Beasiswa</a:t>
          </a:r>
          <a:r>
            <a:rPr lang="en-US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Jakarta</a:t>
          </a:r>
          <a:r>
            <a:rPr lang="id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(</a:t>
          </a:r>
          <a:r>
            <a:rPr lang="en-US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YBJ</a:t>
          </a:r>
          <a:r>
            <a:rPr lang="id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)</a:t>
          </a:r>
        </a:p>
      </dsp:txBody>
      <dsp:txXfrm>
        <a:off x="1000860" y="1816100"/>
        <a:ext cx="6085292" cy="396138"/>
      </dsp:txXfrm>
    </dsp:sp>
    <dsp:sp modelId="{432D3CDA-81F6-4007-A987-24C16C52648D}">
      <dsp:nvSpPr>
        <dsp:cNvPr id="0" name=""/>
        <dsp:cNvSpPr/>
      </dsp:nvSpPr>
      <dsp:spPr>
        <a:xfrm>
          <a:off x="656256" y="1676457"/>
          <a:ext cx="725485" cy="725485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BF12F-27D4-40EC-85BF-836920C797E6}">
      <dsp:nvSpPr>
        <dsp:cNvPr id="0" name=""/>
        <dsp:cNvSpPr/>
      </dsp:nvSpPr>
      <dsp:spPr>
        <a:xfrm>
          <a:off x="916367" y="2635252"/>
          <a:ext cx="6212936" cy="360763"/>
        </a:xfrm>
        <a:prstGeom prst="rect">
          <a:avLst/>
        </a:prstGeom>
        <a:solidFill>
          <a:schemeClr val="accent4">
            <a:hueOff val="505063"/>
            <a:satOff val="5906"/>
            <a:lumOff val="85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6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>
              <a:latin typeface="Century Gothic" panose="020B0502020202020204"/>
              <a:ea typeface="+mn-ea"/>
              <a:cs typeface="+mn-cs"/>
            </a:rPr>
            <a:t>   </a:t>
          </a:r>
          <a:r>
            <a:rPr lang="en-ID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Bank Indonesia</a:t>
          </a:r>
          <a:endParaRPr lang="en-US" sz="1800" b="1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16367" y="2635252"/>
        <a:ext cx="6212936" cy="360763"/>
      </dsp:txXfrm>
    </dsp:sp>
    <dsp:sp modelId="{76005AC6-E26D-46D6-927B-33C0597F408B}">
      <dsp:nvSpPr>
        <dsp:cNvPr id="0" name=""/>
        <dsp:cNvSpPr/>
      </dsp:nvSpPr>
      <dsp:spPr>
        <a:xfrm>
          <a:off x="622475" y="2513940"/>
          <a:ext cx="725485" cy="725485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B4274-916D-4741-AEC1-975D35B316C3}">
      <dsp:nvSpPr>
        <dsp:cNvPr id="0" name=""/>
        <dsp:cNvSpPr/>
      </dsp:nvSpPr>
      <dsp:spPr>
        <a:xfrm>
          <a:off x="502223" y="3416301"/>
          <a:ext cx="6628826" cy="355441"/>
        </a:xfrm>
        <a:prstGeom prst="rect">
          <a:avLst/>
        </a:prstGeom>
        <a:solidFill>
          <a:schemeClr val="accent4">
            <a:hueOff val="673418"/>
            <a:satOff val="7874"/>
            <a:lumOff val="113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6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Beasiswa</a:t>
          </a:r>
          <a:r>
            <a:rPr lang="en-US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Atlet</a:t>
          </a:r>
          <a:r>
            <a:rPr lang="en-US" sz="1800" b="1" kern="1200" dirty="0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entury Gothic" panose="020B0502020202020204"/>
              <a:ea typeface="+mn-ea"/>
              <a:cs typeface="+mn-cs"/>
            </a:rPr>
            <a:t>Berprestasi</a:t>
          </a:r>
          <a:endParaRPr lang="id-ID" sz="1800" b="1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02223" y="3416301"/>
        <a:ext cx="6628826" cy="355441"/>
      </dsp:txXfrm>
    </dsp:sp>
    <dsp:sp modelId="{1FEAAC39-6E0C-47B2-A115-A1CCDD04A612}">
      <dsp:nvSpPr>
        <dsp:cNvPr id="0" name=""/>
        <dsp:cNvSpPr/>
      </dsp:nvSpPr>
      <dsp:spPr>
        <a:xfrm>
          <a:off x="18017" y="3203686"/>
          <a:ext cx="725485" cy="7254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624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67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5d2cabac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5d2cabac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54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5d2cabac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5d2cabac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191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5d2cabac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5d2cabac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42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5d2cabac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5d2cabac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400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5d2cabac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5d2cabac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04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5e1ed11e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5e1ed11e4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338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5e1ed11e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5e1ed11e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52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55e1ed11e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55e1ed11e4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16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5e1ed11e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5e1ed11e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84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483123-5AAB-4EC8-9F4F-0B58C131B081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5d2cabac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5d2cabac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1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5d2cabac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5d2cabac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58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5d2cabac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5d2cabac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77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5e1ed11e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5e1ed11e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79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5d2cabac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5d2cabac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27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bg>
      <p:bgPr>
        <a:solidFill>
          <a:srgbClr val="E9E6E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512" y="1245627"/>
            <a:ext cx="5553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Barlow Condensed Medium"/>
              <a:buNone/>
              <a:defRPr sz="60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607116" y="2397713"/>
            <a:ext cx="2550204" cy="2757917"/>
            <a:chOff x="1384075" y="241450"/>
            <a:chExt cx="4822625" cy="5215425"/>
          </a:xfrm>
        </p:grpSpPr>
        <p:sp>
          <p:nvSpPr>
            <p:cNvPr id="12" name="Google Shape;12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26847" y="-280618"/>
            <a:ext cx="2865062" cy="3613974"/>
            <a:chOff x="-26858" y="-227337"/>
            <a:chExt cx="2186403" cy="2757917"/>
          </a:xfrm>
        </p:grpSpPr>
        <p:sp>
          <p:nvSpPr>
            <p:cNvPr id="57" name="Google Shape;57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912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95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4471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887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5507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723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8834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665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6944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678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rgbClr val="E9E6E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1795512" y="1545452"/>
            <a:ext cx="5553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arlow Condensed Medium"/>
              <a:buNone/>
              <a:defRPr sz="60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 flipH="1">
            <a:off x="-9" y="2397713"/>
            <a:ext cx="2550204" cy="2757917"/>
            <a:chOff x="1384075" y="241450"/>
            <a:chExt cx="4822625" cy="5215425"/>
          </a:xfrm>
        </p:grpSpPr>
        <p:sp>
          <p:nvSpPr>
            <p:cNvPr id="100" name="Google Shape;100;p3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3"/>
          <p:cNvGrpSpPr/>
          <p:nvPr/>
        </p:nvGrpSpPr>
        <p:grpSpPr>
          <a:xfrm flipH="1">
            <a:off x="6278928" y="-258568"/>
            <a:ext cx="2865062" cy="3613974"/>
            <a:chOff x="-26858" y="-227337"/>
            <a:chExt cx="2186403" cy="2757917"/>
          </a:xfrm>
        </p:grpSpPr>
        <p:sp>
          <p:nvSpPr>
            <p:cNvPr id="145" name="Google Shape;145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6902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768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0400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9850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4406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0773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3014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7631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9610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103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4"/>
          <p:cNvGrpSpPr/>
          <p:nvPr/>
        </p:nvGrpSpPr>
        <p:grpSpPr>
          <a:xfrm>
            <a:off x="6396261" y="-26651"/>
            <a:ext cx="2761414" cy="1094590"/>
            <a:chOff x="5543377" y="-26648"/>
            <a:chExt cx="3613943" cy="1432521"/>
          </a:xfrm>
        </p:grpSpPr>
        <p:sp>
          <p:nvSpPr>
            <p:cNvPr id="187" name="Google Shape;187;p4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-413096" y="3658798"/>
            <a:ext cx="2192144" cy="1495178"/>
            <a:chOff x="-293170" y="3658798"/>
            <a:chExt cx="2192144" cy="1495178"/>
          </a:xfrm>
        </p:grpSpPr>
        <p:sp>
          <p:nvSpPr>
            <p:cNvPr id="209" name="Google Shape;209;p4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4"/>
          <p:cNvSpPr txBox="1">
            <a:spLocks noGrp="1"/>
          </p:cNvSpPr>
          <p:nvPr>
            <p:ph type="ctrTitle"/>
          </p:nvPr>
        </p:nvSpPr>
        <p:spPr>
          <a:xfrm>
            <a:off x="4155425" y="2054338"/>
            <a:ext cx="6807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title" idx="2" hasCustomPrompt="1"/>
          </p:nvPr>
        </p:nvSpPr>
        <p:spPr>
          <a:xfrm>
            <a:off x="2319727" y="1966888"/>
            <a:ext cx="146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4"/>
          <p:cNvSpPr txBox="1">
            <a:spLocks noGrp="1"/>
          </p:cNvSpPr>
          <p:nvPr>
            <p:ph type="ctrTitle" idx="3"/>
          </p:nvPr>
        </p:nvSpPr>
        <p:spPr>
          <a:xfrm>
            <a:off x="4155425" y="2719588"/>
            <a:ext cx="6807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30" name="Google Shape;230;p4"/>
          <p:cNvSpPr txBox="1">
            <a:spLocks noGrp="1"/>
          </p:cNvSpPr>
          <p:nvPr>
            <p:ph type="title" idx="4" hasCustomPrompt="1"/>
          </p:nvPr>
        </p:nvSpPr>
        <p:spPr>
          <a:xfrm>
            <a:off x="2319727" y="2632138"/>
            <a:ext cx="146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4"/>
          <p:cNvSpPr txBox="1">
            <a:spLocks noGrp="1"/>
          </p:cNvSpPr>
          <p:nvPr>
            <p:ph type="ctrTitle" idx="5"/>
          </p:nvPr>
        </p:nvSpPr>
        <p:spPr>
          <a:xfrm>
            <a:off x="4155425" y="3384838"/>
            <a:ext cx="6807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32" name="Google Shape;232;p4"/>
          <p:cNvSpPr txBox="1">
            <a:spLocks noGrp="1"/>
          </p:cNvSpPr>
          <p:nvPr>
            <p:ph type="title" idx="6" hasCustomPrompt="1"/>
          </p:nvPr>
        </p:nvSpPr>
        <p:spPr>
          <a:xfrm>
            <a:off x="2319727" y="3297388"/>
            <a:ext cx="146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4"/>
          <p:cNvSpPr txBox="1">
            <a:spLocks noGrp="1"/>
          </p:cNvSpPr>
          <p:nvPr>
            <p:ph type="ctrTitle" idx="7"/>
          </p:nvPr>
        </p:nvSpPr>
        <p:spPr>
          <a:xfrm>
            <a:off x="4155425" y="4050088"/>
            <a:ext cx="6807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title" idx="8" hasCustomPrompt="1"/>
          </p:nvPr>
        </p:nvSpPr>
        <p:spPr>
          <a:xfrm>
            <a:off x="2319727" y="3962638"/>
            <a:ext cx="146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35" name="Google Shape;235;p4"/>
          <p:cNvCxnSpPr/>
          <p:nvPr/>
        </p:nvCxnSpPr>
        <p:spPr>
          <a:xfrm>
            <a:off x="3986825" y="-16500"/>
            <a:ext cx="0" cy="4488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4"/>
          <p:cNvSpPr txBox="1">
            <a:spLocks noGrp="1"/>
          </p:cNvSpPr>
          <p:nvPr>
            <p:ph type="ctrTitle" idx="9"/>
          </p:nvPr>
        </p:nvSpPr>
        <p:spPr>
          <a:xfrm>
            <a:off x="4155425" y="1272250"/>
            <a:ext cx="388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low Condensed"/>
              <a:buNone/>
              <a:defRPr sz="3600">
                <a:solidFill>
                  <a:schemeClr val="accent4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36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26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1016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907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0324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3727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1321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1484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0534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0976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146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CUSTOM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11" y="4059387"/>
            <a:ext cx="2761414" cy="1094590"/>
            <a:chOff x="5543377" y="-26648"/>
            <a:chExt cx="3613943" cy="1432521"/>
          </a:xfrm>
        </p:grpSpPr>
        <p:sp>
          <p:nvSpPr>
            <p:cNvPr id="284" name="Google Shape;284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 txBox="1">
            <a:spLocks noGrp="1"/>
          </p:cNvSpPr>
          <p:nvPr>
            <p:ph type="ctrTitle"/>
          </p:nvPr>
        </p:nvSpPr>
        <p:spPr>
          <a:xfrm>
            <a:off x="266501" y="468450"/>
            <a:ext cx="809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06" name="Google Shape;306;p6"/>
          <p:cNvCxnSpPr/>
          <p:nvPr/>
        </p:nvCxnSpPr>
        <p:spPr>
          <a:xfrm>
            <a:off x="8634675" y="-1604650"/>
            <a:ext cx="0" cy="2664900"/>
          </a:xfrm>
          <a:prstGeom prst="straightConnector1">
            <a:avLst/>
          </a:prstGeom>
          <a:noFill/>
          <a:ln w="28575" cap="flat" cmpd="sng">
            <a:solidFill>
              <a:srgbClr val="F5340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1693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6131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2533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289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38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817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9855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9922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147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CUSTOM_2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"/>
          <p:cNvSpPr txBox="1">
            <a:spLocks noGrp="1"/>
          </p:cNvSpPr>
          <p:nvPr>
            <p:ph type="ctrTitle"/>
          </p:nvPr>
        </p:nvSpPr>
        <p:spPr>
          <a:xfrm flipH="1">
            <a:off x="770700" y="468450"/>
            <a:ext cx="809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09" name="Google Shape;309;p7"/>
          <p:cNvCxnSpPr/>
          <p:nvPr/>
        </p:nvCxnSpPr>
        <p:spPr>
          <a:xfrm>
            <a:off x="498026" y="-1604650"/>
            <a:ext cx="0" cy="2664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0" name="Google Shape;310;p7"/>
          <p:cNvGrpSpPr/>
          <p:nvPr/>
        </p:nvGrpSpPr>
        <p:grpSpPr>
          <a:xfrm rot="10800000" flipH="1">
            <a:off x="6396261" y="4059387"/>
            <a:ext cx="2761414" cy="1094590"/>
            <a:chOff x="5543377" y="-26648"/>
            <a:chExt cx="3613943" cy="1432521"/>
          </a:xfrm>
        </p:grpSpPr>
        <p:sp>
          <p:nvSpPr>
            <p:cNvPr id="311" name="Google Shape;311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8914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4823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4028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086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9583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7220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40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3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/>
          <a:lstStyle/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6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637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1A1-D5C6-46ED-A525-1B38EEBF079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858ACAC3-69B5-46BA-972D-59F29294DE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55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9E6E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77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8F871A1-D5C6-46ED-A525-1B38EEBF079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</a:rPr>
              <a:pPr>
                <a:buClrTx/>
                <a:buFontTx/>
                <a:buNone/>
              </a:pPr>
              <a:t>12/01/2021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id-ID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>
              <a:buClrTx/>
              <a:buFontTx/>
              <a:buNone/>
            </a:pPr>
            <a:fld id="{858ACAC3-69B5-46BA-972D-59F29294DECD}" type="slidenum">
              <a:rPr lang="id-ID" kern="1200" smtClean="0">
                <a:latin typeface="Century Gothic" panose="020B0502020202020204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id-ID" kern="1200"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512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8F871A1-D5C6-46ED-A525-1B38EEBF079A}" type="datetimeFigureOut">
              <a:rPr lang="id-ID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>
                <a:buClrTx/>
                <a:buFontTx/>
                <a:buNone/>
              </a:pPr>
              <a:t>12/01/2021</a:t>
            </a:fld>
            <a:endParaRPr lang="id-ID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id-ID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>
              <a:buClrTx/>
              <a:buFontTx/>
              <a:buNone/>
            </a:pPr>
            <a:fld id="{858ACAC3-69B5-46BA-972D-59F29294DECD}" type="slidenum">
              <a:rPr lang="id-ID" kern="1200" smtClean="0">
                <a:latin typeface="Century Gothic" panose="020B050202020202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id-ID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7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871A1-D5C6-46ED-A525-1B38EEBF079A}" type="datetimeFigureOut">
              <a:rPr lang="id-ID" smtClean="0"/>
              <a:t>12/01/2021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858ACAC3-69B5-46BA-972D-59F29294DEC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986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upnveteranjakart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channel/UCMw_GH6YVHMSHKcSA2WJjhw/videos" TargetMode="External"/><Relationship Id="rId5" Type="http://schemas.openxmlformats.org/officeDocument/2006/relationships/hyperlink" Target="https://twitter.com/upnjakarta" TargetMode="External"/><Relationship Id="rId4" Type="http://schemas.openxmlformats.org/officeDocument/2006/relationships/hyperlink" Target="https://facebook.com/infoupnjakarta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tmpt.ac.i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67A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13" y="368299"/>
            <a:ext cx="5167116" cy="3414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144142567"/>
              </p:ext>
            </p:extLst>
          </p:nvPr>
        </p:nvGraphicFramePr>
        <p:xfrm>
          <a:off x="237744" y="3689274"/>
          <a:ext cx="6707342" cy="108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1F3219D-182E-4AFC-8311-6C630A26F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4129" y="358787"/>
            <a:ext cx="1091774" cy="581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6AE1B-6063-4A6C-8BB0-05C0B904FA9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73" y="225497"/>
            <a:ext cx="764439" cy="7150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823116"/>
              </p:ext>
            </p:extLst>
          </p:nvPr>
        </p:nvGraphicFramePr>
        <p:xfrm>
          <a:off x="0" y="5"/>
          <a:ext cx="9144002" cy="5029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37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4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85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6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0697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id-ID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DAFTAR UANG KULIAH TUNGGAL</a:t>
                      </a:r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(UKT)</a:t>
                      </a:r>
                      <a:r>
                        <a:rPr lang="id-ID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 TAHUN</a:t>
                      </a:r>
                      <a:r>
                        <a:rPr lang="en-ID" sz="1200" u="none" strike="noStrike" baseline="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2020</a:t>
                      </a:r>
                      <a:endParaRPr lang="id-ID" sz="1200" b="0" i="0" u="none" strike="noStrike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984" marR="5984" marT="5984" marB="0" anchor="b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12"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283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 STUDI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1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2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3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4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5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6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7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8</a:t>
                      </a: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Perbankan</a:t>
                      </a:r>
                      <a:r>
                        <a:rPr lang="en-US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&amp; </a:t>
                      </a:r>
                      <a:r>
                        <a:rPr lang="en-US" sz="900" b="1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Keuangan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D-III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Akuntansi D-III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Manajemen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Akuntansi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7.400.000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Ekonomi</a:t>
                      </a:r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Syariah</a:t>
                      </a:r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Studi</a:t>
                      </a:r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Pembangunan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Kedokteran S</a:t>
                      </a:r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22.300.000 </a:t>
                      </a:r>
                      <a:endParaRPr lang="id-ID" sz="9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18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id-ID" sz="9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ID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Farmasi</a:t>
                      </a:r>
                      <a:r>
                        <a:rPr lang="en-ID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1.000.000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  4.000.000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5.500.000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7.000.000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8.500.000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10.000.000</a:t>
                      </a:r>
                    </a:p>
                  </a:txBody>
                  <a:tcPr marL="71438" marR="71438" marT="78581" marB="714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Teknik Industri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Teknik Perkapalan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Teknik </a:t>
                      </a:r>
                      <a:r>
                        <a:rPr lang="en-ID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Mesin</a:t>
                      </a:r>
                      <a:r>
                        <a:rPr lang="en-ID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Teknik </a:t>
                      </a:r>
                      <a:r>
                        <a:rPr lang="en-ID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Elektro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478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Ilmu Komunikasi S</a:t>
                      </a:r>
                      <a:r>
                        <a:rPr lang="en-US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361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Hubungan Internasional S</a:t>
                      </a:r>
                      <a:r>
                        <a:rPr lang="en-US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Ilmu</a:t>
                      </a:r>
                      <a:r>
                        <a:rPr lang="en-US" sz="9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Politik</a:t>
                      </a:r>
                      <a:r>
                        <a:rPr lang="en-US" sz="900" b="1" i="0" u="none" strike="noStrike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6.202.000</a:t>
                      </a:r>
                      <a:endParaRPr lang="id-ID" sz="9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4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883568"/>
              </p:ext>
            </p:extLst>
          </p:nvPr>
        </p:nvGraphicFramePr>
        <p:xfrm>
          <a:off x="105507" y="73855"/>
          <a:ext cx="8947055" cy="3221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49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7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19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952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id-ID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DAFTAR UANG KULIAH TUNGGAL</a:t>
                      </a:r>
                      <a:r>
                        <a:rPr lang="en-US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(UKT)</a:t>
                      </a:r>
                      <a:r>
                        <a:rPr lang="id-ID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 TAHUN  20</a:t>
                      </a:r>
                      <a:r>
                        <a:rPr lang="en-ID" sz="1200" u="none" strike="noStrike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20</a:t>
                      </a:r>
                      <a:endParaRPr lang="id-ID" sz="1200" b="0" i="0" u="none" strike="noStrike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984" marR="5984" marT="5984" marB="0" anchor="b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36"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4" marR="5984" marT="59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8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 STUDI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2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3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4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5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6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7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UKT 8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ID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</a:t>
                      </a:r>
                      <a:r>
                        <a:rPr lang="en-ID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ID" sz="900" b="1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Informasi</a:t>
                      </a:r>
                      <a:r>
                        <a:rPr lang="en-US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D-III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ID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Informatika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Sistem Informasi S</a:t>
                      </a:r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id-ID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B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Hukum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4.100.000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5.700.000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6.400.000 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Keperawatan</a:t>
                      </a:r>
                      <a:r>
                        <a:rPr lang="en-US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D-III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5.500.000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7.300.000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Fisioterapi</a:t>
                      </a:r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D-III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5.200.000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6.100.000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Keperawatan</a:t>
                      </a:r>
                      <a:r>
                        <a:rPr lang="en-US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.500.000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4.400.000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5.300.000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6.200.000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7.100.000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48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Kesehatan</a:t>
                      </a:r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Masyarakat</a:t>
                      </a:r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4.900.000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5.800.000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6.700.000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7.600.000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7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i="0" u="none" strike="noStrike" baseline="0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Gizi</a:t>
                      </a:r>
                      <a:r>
                        <a:rPr lang="en-US" sz="9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S-1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1000.000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52660"/>
              </p:ext>
            </p:extLst>
          </p:nvPr>
        </p:nvGraphicFramePr>
        <p:xfrm>
          <a:off x="88988" y="3499313"/>
          <a:ext cx="5369489" cy="818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5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84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id-ID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 STUDI</a:t>
                      </a:r>
                      <a:endParaRPr lang="id-ID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PENDAFTARAN</a:t>
                      </a:r>
                      <a:endParaRPr lang="id-ID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 SEMESTER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Biaya</a:t>
                      </a:r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ID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Matrikulasi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Hukum S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</a:t>
                      </a:r>
                      <a:endParaRPr lang="id-ID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r>
                        <a:rPr lang="id-ID" sz="9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0.000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7.000.000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2.000.000</a:t>
                      </a:r>
                      <a:endParaRPr lang="id-ID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 err="1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Manajemen</a:t>
                      </a:r>
                      <a:r>
                        <a:rPr lang="en-US" sz="900" b="1" u="none" strike="noStrike" baseline="0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S-2</a:t>
                      </a:r>
                      <a:endParaRPr lang="id-ID" sz="900" b="1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8.0</a:t>
                      </a:r>
                      <a:r>
                        <a:rPr lang="id-ID" sz="90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00.000 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chemeClr val="bg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1.000.000</a:t>
                      </a:r>
                      <a:endParaRPr lang="id-ID" sz="900" b="0" i="0" u="none" strike="noStrike" dirty="0"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4" marR="5984" marT="59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7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3858"/>
              </p:ext>
            </p:extLst>
          </p:nvPr>
        </p:nvGraphicFramePr>
        <p:xfrm>
          <a:off x="1585614" y="1536990"/>
          <a:ext cx="6065861" cy="2596100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77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46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LEVEL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RANGE BIAYA SPI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NON KEDOKTERAN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KEDOKTERAN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≥Rp10.000.000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≥Rp50.000.000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≥Rp20.000.000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≥Rp100.000.000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≥Rp30.000.000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≥Rp150.000.000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≥Rp40.000.000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≥Rp200.000.000</a:t>
                      </a:r>
                    </a:p>
                  </a:txBody>
                  <a:tcPr marL="95250" marR="95250" marT="104775" marB="95250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87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2162308" y="644923"/>
            <a:ext cx="4819383" cy="730974"/>
          </a:xfrm>
          <a:prstGeom prst="roundRect">
            <a:avLst/>
          </a:prstGeom>
          <a:gradFill rotWithShape="1">
            <a:gsLst>
              <a:gs pos="0">
                <a:srgbClr val="6AAC91">
                  <a:tint val="96000"/>
                  <a:lumMod val="104000"/>
                </a:srgbClr>
              </a:gs>
              <a:gs pos="100000">
                <a:srgbClr val="6AAC91">
                  <a:shade val="98000"/>
                  <a:lumMod val="94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Tabel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Sumbangan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Pengembangan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Institusi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(SPI)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Jalur SEMA UPNVJ Program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Sarjana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Tahun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2020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ctrTitle"/>
          </p:nvPr>
        </p:nvSpPr>
        <p:spPr>
          <a:xfrm>
            <a:off x="1427957" y="0"/>
            <a:ext cx="378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D" b="1" dirty="0">
                <a:solidFill>
                  <a:schemeClr val="tx2">
                    <a:lumMod val="50000"/>
                  </a:schemeClr>
                </a:solidFill>
              </a:rPr>
              <a:t>BEASISWA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3637699315"/>
              </p:ext>
            </p:extLst>
          </p:nvPr>
        </p:nvGraphicFramePr>
        <p:xfrm>
          <a:off x="1066800" y="393700"/>
          <a:ext cx="7131050" cy="464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0C7A7B5-B715-4B3F-89F4-3EDCC5170DDE}"/>
              </a:ext>
            </a:extLst>
          </p:cNvPr>
          <p:cNvSpPr/>
          <p:nvPr/>
        </p:nvSpPr>
        <p:spPr>
          <a:xfrm>
            <a:off x="1713707" y="2907508"/>
            <a:ext cx="725485" cy="72548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hemeClr val="accent4">
              <a:hueOff val="673418"/>
              <a:satOff val="7874"/>
              <a:lumOff val="113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42B0A2-3C6F-4C59-ADBD-4B33F73C3350}"/>
              </a:ext>
            </a:extLst>
          </p:cNvPr>
          <p:cNvSpPr/>
          <p:nvPr/>
        </p:nvSpPr>
        <p:spPr>
          <a:xfrm>
            <a:off x="1713707" y="2056608"/>
            <a:ext cx="725485" cy="72548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hemeClr val="accent4">
              <a:hueOff val="673418"/>
              <a:satOff val="7874"/>
              <a:lumOff val="113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0FEFF8-AD64-4AB7-9487-A33E4A6F7908}"/>
              </a:ext>
            </a:extLst>
          </p:cNvPr>
          <p:cNvSpPr/>
          <p:nvPr/>
        </p:nvSpPr>
        <p:spPr>
          <a:xfrm>
            <a:off x="1427957" y="1266513"/>
            <a:ext cx="725485" cy="72548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hemeClr val="accent4">
              <a:hueOff val="673418"/>
              <a:satOff val="7874"/>
              <a:lumOff val="113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6941CB-A16A-404C-8828-140A2EC39C68}"/>
              </a:ext>
            </a:extLst>
          </p:cNvPr>
          <p:cNvSpPr/>
          <p:nvPr/>
        </p:nvSpPr>
        <p:spPr>
          <a:xfrm>
            <a:off x="1148557" y="508723"/>
            <a:ext cx="725485" cy="72548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hemeClr val="accent4">
              <a:hueOff val="673418"/>
              <a:satOff val="7874"/>
              <a:lumOff val="113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2986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E3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908766"/>
              </p:ext>
            </p:extLst>
          </p:nvPr>
        </p:nvGraphicFramePr>
        <p:xfrm>
          <a:off x="91438" y="36865"/>
          <a:ext cx="9043418" cy="4258688"/>
        </p:xfrm>
        <a:graphic>
          <a:graphicData uri="http://schemas.openxmlformats.org/drawingml/2006/table">
            <a:tbl>
              <a:tblPr>
                <a:tableStyleId>{5828F232-650B-4CA5-9DEB-DA1A20D91229}</a:tableStyleId>
              </a:tblPr>
              <a:tblGrid>
                <a:gridCol w="484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6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6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32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11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95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57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168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240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28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936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6296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373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62687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200879">
                <a:tc gridSpan="21">
                  <a:txBody>
                    <a:bodyPr/>
                    <a:lstStyle/>
                    <a:p>
                      <a:pPr algn="ctr" fontAlgn="b"/>
                      <a:r>
                        <a:rPr lang="fi-FI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REKAPITULASI PENERIMAAN MAHASISWA BARU TAHUN 2020</a:t>
                      </a:r>
                      <a:endParaRPr lang="fi-FI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85">
                <a:tc gridSpan="21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UPN VETERAN JAKARTA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STUDI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DAYA TAMPUNG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CAMARU JALUR SNMPTN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CAMARU JALUR SBMPTN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CAMARU JALUR SEMA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ANIMO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DITERIMA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KUOTA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ANIMO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KUOTA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KUOTA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54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Fakultas Ekonomi dan Bisnis</a:t>
                      </a:r>
                      <a:endParaRPr lang="sv-SE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Manajemen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2671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Akuntansi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1076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1832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1079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3987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Ekonomi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Pembangunan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1772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Ekonomi</a:t>
                      </a: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Syariah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1289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7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 Fakultas Ekonomi dan Bisnis </a:t>
                      </a:r>
                      <a:endParaRPr lang="sv-SE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3569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6006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4013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13588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66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Fakultas Kedokteran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Kedokteran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4481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Farmasi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1478</a:t>
                      </a:r>
                      <a:endParaRPr lang="en-US" sz="900" b="0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US" sz="9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54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 Fakultas Kedokteran 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900" b="1" i="0" u="none" strike="noStrike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2344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2463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5959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en-US" sz="9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6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Teknik Industri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Perkapalan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 Teknik Elektro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54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1031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1891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1531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4453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E3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86714"/>
              </p:ext>
            </p:extLst>
          </p:nvPr>
        </p:nvGraphicFramePr>
        <p:xfrm>
          <a:off x="45720" y="57009"/>
          <a:ext cx="9025128" cy="3887976"/>
        </p:xfrm>
        <a:graphic>
          <a:graphicData uri="http://schemas.openxmlformats.org/drawingml/2006/table">
            <a:tbl>
              <a:tblPr>
                <a:tableStyleId>{5828F232-650B-4CA5-9DEB-DA1A20D91229}</a:tableStyleId>
              </a:tblPr>
              <a:tblGrid>
                <a:gridCol w="49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68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03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11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25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66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25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694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99023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fi-FI" sz="9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REKAPITULASI PENERIMAAN MAHASISWA BARU TAHUN 2020</a:t>
                      </a:r>
                      <a:endParaRPr lang="fi-FI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UPN VETERAN JAKARTA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8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PROGRAM STUDI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DAYA TAMPUNG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JUMLAH CAMARU JALUR SNMPTN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JUMLAH CAMARU JALUR SBMPTN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JUMLAH CAMARU JALUR SEMA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</a:rPr>
                        <a:t>KUOTA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KUOTA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KUOTA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ANIMO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DITERIMA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638" marR="3638" marT="3638" marB="0" anchor="ctr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4.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Ilmu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Sosial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dan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Ilmu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Politik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S1 Ilmu Komunikasi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280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1876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4242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246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111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6364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312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S1 Hubungan Internasional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645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1576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1315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3536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237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S1 Ilmu Politik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351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1109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708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2168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Sub Total Fakultas Ilmu Sosial dan Ilmu Politik 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640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2872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331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6927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331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192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2269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263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12068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722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5.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Ilmu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Komputer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S1 Informatika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745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1460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795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3000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179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S1 Sistem Informasi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767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1920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1146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3833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178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Sub Total Fakultas Ilmu Komputer 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1512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3380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1941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143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6833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357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301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Hukum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Hukum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761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1515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4114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340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 Total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Hukum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761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1838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1515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4114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340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7.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Ilmu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Kesehatan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Keperawatan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1202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405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2430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134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Kesehatan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Masyarakat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843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1650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1453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3946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189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3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S1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Gizi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1037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1502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1242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3781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121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8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 Total Fakultas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Ilmu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Kesehatan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385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77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2703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77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4354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3100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10157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444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38" marR="3638" marT="3638" marB="0" anchor="b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002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315" y="-18288"/>
            <a:ext cx="4028492" cy="337040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Kedokteran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" y="2623718"/>
            <a:ext cx="3583547" cy="201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05" y="2644202"/>
            <a:ext cx="3547112" cy="1994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71" y="463352"/>
            <a:ext cx="3228545" cy="1867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" y="463352"/>
            <a:ext cx="3228545" cy="1867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71913" y="2349091"/>
            <a:ext cx="2032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PRAKTIK ALAT CT SCAN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0713" y="2338849"/>
            <a:ext cx="22176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SUASANA PRAKTIKUM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0606" y="4693886"/>
            <a:ext cx="16503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RUANGAN LAB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7582" y="4693886"/>
            <a:ext cx="2274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SKILL LABORATORIUM</a:t>
            </a:r>
          </a:p>
        </p:txBody>
      </p:sp>
    </p:spTree>
    <p:extLst>
      <p:ext uri="{BB962C8B-B14F-4D97-AF65-F5344CB8AC3E}">
        <p14:creationId xmlns:p14="http://schemas.microsoft.com/office/powerpoint/2010/main" val="29642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066" y="-12850"/>
            <a:ext cx="3872321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Ilmu</a:t>
            </a:r>
            <a:r>
              <a:rPr lang="en-US" b="1" dirty="0">
                <a:solidFill>
                  <a:srgbClr val="FFFF00"/>
                </a:solidFill>
              </a:rPr>
              <a:t>  </a:t>
            </a:r>
            <a:r>
              <a:rPr lang="en-US" b="1" dirty="0" err="1">
                <a:solidFill>
                  <a:srgbClr val="FFFF00"/>
                </a:solidFill>
              </a:rPr>
              <a:t>Kesehatan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8" y="535226"/>
            <a:ext cx="3337198" cy="1876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3481" y="523292"/>
            <a:ext cx="3356003" cy="1886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9" y="2749377"/>
            <a:ext cx="3384533" cy="1902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81" y="2749377"/>
            <a:ext cx="3448884" cy="1939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8322" y="2436199"/>
            <a:ext cx="1303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id-ID" sz="1350" kern="1200" dirty="0">
              <a:solidFill>
                <a:prstClr val="white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3724" y="2424082"/>
            <a:ext cx="10726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ANAK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8483" y="2423161"/>
            <a:ext cx="17478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MATERNITAS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3940" y="4741716"/>
            <a:ext cx="1605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PRAKTIKUM GIZI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681" y="4741716"/>
            <a:ext cx="29685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 PRAKTIKUM FISIOTERAPI</a:t>
            </a:r>
          </a:p>
        </p:txBody>
      </p:sp>
    </p:spTree>
    <p:extLst>
      <p:ext uri="{BB962C8B-B14F-4D97-AF65-F5344CB8AC3E}">
        <p14:creationId xmlns:p14="http://schemas.microsoft.com/office/powerpoint/2010/main" val="2470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833" y="0"/>
            <a:ext cx="5350171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Ilmu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Sosial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Ilmu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Politik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2" y="2820162"/>
            <a:ext cx="3238700" cy="1820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99" y="2723152"/>
            <a:ext cx="3342068" cy="18789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2833" y="2506354"/>
            <a:ext cx="1303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TELEVISI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62601" y="2438873"/>
            <a:ext cx="8527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RADIO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47511" y="4615491"/>
            <a:ext cx="1557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MULTIMEDIA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8845" y="4677851"/>
            <a:ext cx="1627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PHOTOGRAFI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89" t="11842" r="127" b="10856"/>
          <a:stretch/>
        </p:blipFill>
        <p:spPr>
          <a:xfrm>
            <a:off x="4822033" y="822726"/>
            <a:ext cx="3753181" cy="1631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" t="12171" r="127" b="12171"/>
          <a:stretch/>
        </p:blipFill>
        <p:spPr>
          <a:xfrm>
            <a:off x="600145" y="810902"/>
            <a:ext cx="3914483" cy="1667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4" y="1576536"/>
            <a:ext cx="1628706" cy="9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286" y="72057"/>
            <a:ext cx="4430351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Ekonomi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Bisnis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64" y="563195"/>
            <a:ext cx="3427973" cy="1927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7" y="2834670"/>
            <a:ext cx="3427973" cy="1927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64" y="2834669"/>
            <a:ext cx="3427973" cy="1927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0" y="563194"/>
            <a:ext cx="3422820" cy="1924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6310" y="2522630"/>
            <a:ext cx="1303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TAX CENTER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3206" y="2512770"/>
            <a:ext cx="1303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BI CORNER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8014" y="4759414"/>
            <a:ext cx="16220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KOMPUTER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2807" y="4739247"/>
            <a:ext cx="158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RUANGAN KELAS</a:t>
            </a:r>
          </a:p>
        </p:txBody>
      </p:sp>
    </p:spTree>
    <p:extLst>
      <p:ext uri="{BB962C8B-B14F-4D97-AF65-F5344CB8AC3E}">
        <p14:creationId xmlns:p14="http://schemas.microsoft.com/office/powerpoint/2010/main" val="32051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22"/>
          <p:cNvGrpSpPr/>
          <p:nvPr/>
        </p:nvGrpSpPr>
        <p:grpSpPr>
          <a:xfrm>
            <a:off x="360685" y="2111578"/>
            <a:ext cx="719746" cy="578264"/>
            <a:chOff x="917250" y="2165250"/>
            <a:chExt cx="980695" cy="982361"/>
          </a:xfrm>
        </p:grpSpPr>
        <p:sp>
          <p:nvSpPr>
            <p:cNvPr id="550" name="Google Shape;550;p22"/>
            <p:cNvSpPr/>
            <p:nvPr/>
          </p:nvSpPr>
          <p:spPr>
            <a:xfrm>
              <a:off x="917250" y="2165250"/>
              <a:ext cx="980695" cy="982361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1037015" y="2285225"/>
              <a:ext cx="741167" cy="742427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22"/>
          <p:cNvGrpSpPr/>
          <p:nvPr/>
        </p:nvGrpSpPr>
        <p:grpSpPr>
          <a:xfrm>
            <a:off x="346240" y="741450"/>
            <a:ext cx="725233" cy="645877"/>
            <a:chOff x="917250" y="2165250"/>
            <a:chExt cx="980695" cy="982361"/>
          </a:xfrm>
        </p:grpSpPr>
        <p:sp>
          <p:nvSpPr>
            <p:cNvPr id="553" name="Google Shape;553;p22"/>
            <p:cNvSpPr/>
            <p:nvPr/>
          </p:nvSpPr>
          <p:spPr>
            <a:xfrm>
              <a:off x="917250" y="2165250"/>
              <a:ext cx="980695" cy="982361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1037015" y="2285225"/>
              <a:ext cx="741167" cy="742427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2"/>
          <p:cNvSpPr txBox="1">
            <a:spLocks noGrp="1"/>
          </p:cNvSpPr>
          <p:nvPr>
            <p:ph type="ctrTitle"/>
          </p:nvPr>
        </p:nvSpPr>
        <p:spPr>
          <a:xfrm>
            <a:off x="1125359" y="2088818"/>
            <a:ext cx="71974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D" dirty="0" err="1"/>
              <a:t>Misi</a:t>
            </a:r>
            <a:endParaRPr dirty="0"/>
          </a:p>
        </p:txBody>
      </p:sp>
      <p:grpSp>
        <p:nvGrpSpPr>
          <p:cNvPr id="572" name="Google Shape;572;p22"/>
          <p:cNvGrpSpPr/>
          <p:nvPr/>
        </p:nvGrpSpPr>
        <p:grpSpPr>
          <a:xfrm>
            <a:off x="1266552" y="1305642"/>
            <a:ext cx="1200776" cy="137492"/>
            <a:chOff x="5546798" y="2644435"/>
            <a:chExt cx="980705" cy="87838"/>
          </a:xfrm>
        </p:grpSpPr>
        <p:sp>
          <p:nvSpPr>
            <p:cNvPr id="573" name="Google Shape;573;p22"/>
            <p:cNvSpPr/>
            <p:nvPr/>
          </p:nvSpPr>
          <p:spPr>
            <a:xfrm rot="10800000" flipH="1">
              <a:off x="5546798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 rot="10800000" flipH="1">
              <a:off x="5725401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 rot="10800000" flipH="1">
              <a:off x="5904004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 rot="10800000" flipH="1">
              <a:off x="6082607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 rot="10800000" flipH="1">
              <a:off x="6261211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 rot="10800000" flipH="1">
              <a:off x="6439814" y="2644435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A73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22"/>
          <p:cNvGrpSpPr/>
          <p:nvPr/>
        </p:nvGrpSpPr>
        <p:grpSpPr>
          <a:xfrm>
            <a:off x="2238728" y="2791213"/>
            <a:ext cx="1200776" cy="107549"/>
            <a:chOff x="5546798" y="3082360"/>
            <a:chExt cx="980705" cy="87838"/>
          </a:xfrm>
        </p:grpSpPr>
        <p:sp>
          <p:nvSpPr>
            <p:cNvPr id="587" name="Google Shape;587;p22"/>
            <p:cNvSpPr/>
            <p:nvPr/>
          </p:nvSpPr>
          <p:spPr>
            <a:xfrm rot="10800000" flipH="1">
              <a:off x="5546798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 rot="10800000" flipH="1">
              <a:off x="5725401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 rot="10800000" flipH="1">
              <a:off x="5904004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 rot="10800000" flipH="1">
              <a:off x="6082607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 rot="10800000" flipH="1">
              <a:off x="6261211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 rot="10800000" flipH="1">
              <a:off x="6439814" y="3082360"/>
              <a:ext cx="87689" cy="87838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55;p22"/>
          <p:cNvSpPr txBox="1">
            <a:spLocks/>
          </p:cNvSpPr>
          <p:nvPr/>
        </p:nvSpPr>
        <p:spPr>
          <a:xfrm>
            <a:off x="987248" y="756438"/>
            <a:ext cx="83725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r>
              <a:rPr lang="en-ID" dirty="0" err="1"/>
              <a:t>Visi</a:t>
            </a:r>
            <a:endParaRPr lang="en-ID" dirty="0"/>
          </a:p>
        </p:txBody>
      </p:sp>
      <p:sp>
        <p:nvSpPr>
          <p:cNvPr id="60" name="Google Shape;555;p22"/>
          <p:cNvSpPr txBox="1">
            <a:spLocks/>
          </p:cNvSpPr>
          <p:nvPr/>
        </p:nvSpPr>
        <p:spPr>
          <a:xfrm>
            <a:off x="535391" y="213204"/>
            <a:ext cx="8095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r>
              <a:rPr lang="en-ID" dirty="0" err="1"/>
              <a:t>Komitmen</a:t>
            </a:r>
            <a:r>
              <a:rPr lang="en-ID" dirty="0"/>
              <a:t> UPN Veteran Jakarta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5359" y="2644177"/>
            <a:ext cx="76965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Menyelenggarakan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pendidikan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bermutu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untuk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menghasilkan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lulusan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berdaya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saing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internasional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beridentitas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bela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negara.</a:t>
            </a:r>
          </a:p>
          <a:p>
            <a:pPr marL="342900" indent="-342900"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Menyelenggarakan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penelitian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pengabdian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masyarakat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inovatif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untuk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pembangunan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masyarakat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Indonesia.</a:t>
            </a:r>
          </a:p>
          <a:p>
            <a:pPr marL="342900" indent="-342900"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Mengembangkan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iklim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akademik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berlandaskan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pada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nilai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nilai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tradisional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universitas</a:t>
            </a:r>
            <a:endParaRPr lang="en-US" b="1" dirty="0">
              <a:solidFill>
                <a:schemeClr val="bg1"/>
              </a:solidFill>
              <a:latin typeface="Barlow Condensed" panose="020B060402020202020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Melaksanakan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tata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kelola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universitas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baik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dengan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menerapkan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manajemen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risiko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Mengembangkan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jejaring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kemitraan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luar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Barlow Condensed" panose="020B0604020202020204" charset="0"/>
              </a:rPr>
              <a:t>negeri</a:t>
            </a:r>
            <a:r>
              <a:rPr lang="en-US" b="1" dirty="0">
                <a:solidFill>
                  <a:schemeClr val="bg1"/>
                </a:solidFill>
                <a:latin typeface="Barlow Condensed" panose="020B0604020202020204" charset="0"/>
              </a:rPr>
              <a:t>.</a:t>
            </a:r>
          </a:p>
          <a:p>
            <a:pPr marL="342900" indent="-342900">
              <a:buFont typeface="+mj-lt"/>
              <a:buAutoNum type="alphaLcPeriod"/>
            </a:pPr>
            <a:endParaRPr lang="en-US" b="1" dirty="0">
              <a:solidFill>
                <a:schemeClr val="bg1"/>
              </a:solidFill>
              <a:latin typeface="Barlow Condense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97C6F-B330-406A-A44C-306E28A97B50}"/>
              </a:ext>
            </a:extLst>
          </p:cNvPr>
          <p:cNvSpPr txBox="1"/>
          <p:nvPr/>
        </p:nvSpPr>
        <p:spPr>
          <a:xfrm>
            <a:off x="1083884" y="1502659"/>
            <a:ext cx="7465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b="1" dirty="0">
                <a:latin typeface="Barlow Condensed" panose="020B0604020202020204" charset="0"/>
              </a:rPr>
              <a:t>Menjadi Universitas Unggul berkualitas Internasional yang inovatif, berdaya saing dan berindentitas bela negara untuk pembangunan masyarakat Indonesia.</a:t>
            </a:r>
          </a:p>
        </p:txBody>
      </p:sp>
    </p:spTree>
    <p:extLst>
      <p:ext uri="{BB962C8B-B14F-4D97-AF65-F5344CB8AC3E}">
        <p14:creationId xmlns:p14="http://schemas.microsoft.com/office/powerpoint/2010/main" val="24992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/>
      <p:bldP spid="59" grpId="0"/>
      <p:bldP spid="6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3634" y="-47266"/>
            <a:ext cx="2635950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Hukum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4" y="518181"/>
            <a:ext cx="3467635" cy="1949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7" y="489204"/>
            <a:ext cx="3548741" cy="1995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8" y="2830491"/>
            <a:ext cx="3546826" cy="1994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10" y="2806291"/>
            <a:ext cx="3548741" cy="1995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5726" y="2481655"/>
            <a:ext cx="3115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 SIDANG PERADILAN SEMU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470" y="4777485"/>
            <a:ext cx="1483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 DISKUSI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4070" y="2462336"/>
            <a:ext cx="14145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 KELAS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2301" y="4756992"/>
            <a:ext cx="1443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KOMPUTER</a:t>
            </a:r>
          </a:p>
        </p:txBody>
      </p:sp>
    </p:spTree>
    <p:extLst>
      <p:ext uri="{BB962C8B-B14F-4D97-AF65-F5344CB8AC3E}">
        <p14:creationId xmlns:p14="http://schemas.microsoft.com/office/powerpoint/2010/main" val="38513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708" y="-8629"/>
            <a:ext cx="2529698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Teknik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9" y="460227"/>
            <a:ext cx="3588434" cy="2017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11" y="440909"/>
            <a:ext cx="3718775" cy="2090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8" y="2757526"/>
            <a:ext cx="3647645" cy="2050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11" y="2776844"/>
            <a:ext cx="3674208" cy="2050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1406" y="2493061"/>
            <a:ext cx="19487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</a:t>
            </a:r>
            <a:r>
              <a:rPr lang="id-ID" sz="1350" kern="1200" dirty="0" smtClean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METAL</a:t>
            </a:r>
            <a:r>
              <a:rPr lang="en-US" sz="1350" kern="1200" dirty="0" smtClean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</a:t>
            </a:r>
            <a:r>
              <a:rPr lang="id-ID" sz="1350" kern="1200" dirty="0" smtClean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RGI </a:t>
            </a: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FISIK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4057" y="4787293"/>
            <a:ext cx="15319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BENGKEL MESIN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6573" y="4792298"/>
            <a:ext cx="11553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FISIKA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6257" y="2458916"/>
            <a:ext cx="2718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DESAIN DAN NAVIGASI</a:t>
            </a:r>
          </a:p>
        </p:txBody>
      </p:sp>
    </p:spTree>
    <p:extLst>
      <p:ext uri="{BB962C8B-B14F-4D97-AF65-F5344CB8AC3E}">
        <p14:creationId xmlns:p14="http://schemas.microsoft.com/office/powerpoint/2010/main" val="10173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76" y="0"/>
            <a:ext cx="3746750" cy="468856"/>
          </a:xfrm>
        </p:spPr>
        <p:txBody>
          <a:bodyPr>
            <a:normAutofit fontScale="90000"/>
          </a:bodyPr>
          <a:lstStyle/>
          <a:p>
            <a:pPr fontAlgn="ctr"/>
            <a:r>
              <a:rPr lang="en-US" b="1" dirty="0" err="1">
                <a:solidFill>
                  <a:srgbClr val="FFFF00"/>
                </a:solidFill>
              </a:rPr>
              <a:t>Fakultas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Ilmu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Komputer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536470"/>
            <a:ext cx="4103840" cy="2307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44" y="2163652"/>
            <a:ext cx="4170327" cy="2344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9363" y="4643544"/>
            <a:ext cx="1610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RUANGAN KELAS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1885" y="2924988"/>
            <a:ext cx="1632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d-ID" sz="1350" kern="1200" dirty="0">
                <a:solidFill>
                  <a:prstClr val="white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 KOMPUTER</a:t>
            </a:r>
          </a:p>
        </p:txBody>
      </p:sp>
    </p:spTree>
    <p:extLst>
      <p:ext uri="{BB962C8B-B14F-4D97-AF65-F5344CB8AC3E}">
        <p14:creationId xmlns:p14="http://schemas.microsoft.com/office/powerpoint/2010/main" val="13957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489" y="299193"/>
            <a:ext cx="7250453" cy="1603420"/>
          </a:xfrm>
        </p:spPr>
        <p:txBody>
          <a:bodyPr>
            <a:normAutofit/>
          </a:bodyPr>
          <a:lstStyle/>
          <a:p>
            <a:pPr algn="ctr" fontAlgn="ctr"/>
            <a:r>
              <a:rPr lang="en-US" b="1" dirty="0">
                <a:solidFill>
                  <a:srgbClr val="FFFF00"/>
                </a:solidFill>
              </a:rPr>
              <a:t>MASH CLASSROOM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i="1" dirty="0">
                <a:solidFill>
                  <a:schemeClr val="tx1"/>
                </a:solidFill>
              </a:rPr>
              <a:t>Multimedia Auto Recording Smart Hybrid Classroom)</a:t>
            </a:r>
            <a:r>
              <a:rPr lang="en-US" b="1" dirty="0"/>
              <a:t> </a:t>
            </a:r>
            <a:endParaRPr lang="en-US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0" y="1728508"/>
            <a:ext cx="4084398" cy="271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35" y="1728508"/>
            <a:ext cx="4073846" cy="270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"/>
          <p:cNvSpPr txBox="1">
            <a:spLocks noGrp="1"/>
          </p:cNvSpPr>
          <p:nvPr>
            <p:ph type="ctrTitle"/>
          </p:nvPr>
        </p:nvSpPr>
        <p:spPr>
          <a:xfrm>
            <a:off x="1808151" y="3916792"/>
            <a:ext cx="300894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"/>
            <a:r>
              <a:rPr lang="en-US" sz="1200" b="1" dirty="0"/>
              <a:t>GIRIGAHANA (PENCINTA ALAM)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BOXER (OLAH RAGA BELA DIRI)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GITA ADVAYATVA ( PADUAN SUARA)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STVJ (SENI TARI)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THEATER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UFO (VIDEO DAN FOTOGRAFI)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it-IT" sz="1200" b="1" dirty="0" smtClean="0"/>
              <a:t>JIU </a:t>
            </a:r>
            <a:r>
              <a:rPr lang="it-IT" sz="1200" b="1" dirty="0"/>
              <a:t>JIT SU (OLAH RAGA BELA DIRI)</a:t>
            </a:r>
            <a:br>
              <a:rPr lang="it-IT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ASPIRASI ( JURNALISTIK)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USWAH (ROHANI ISLAM)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AGAPE (ROHANI KRISTEN PROTESTAN)</a:t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351" name="Google Shape;351;p14"/>
          <p:cNvSpPr txBox="1">
            <a:spLocks noGrp="1"/>
          </p:cNvSpPr>
          <p:nvPr>
            <p:ph type="ctrTitle" idx="5"/>
          </p:nvPr>
        </p:nvSpPr>
        <p:spPr>
          <a:xfrm>
            <a:off x="667508" y="216816"/>
            <a:ext cx="3395445" cy="386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ctr"/>
            <a:r>
              <a:rPr lang="en-US" sz="2000" b="1" dirty="0">
                <a:solidFill>
                  <a:srgbClr val="F54132"/>
                </a:solidFill>
              </a:rPr>
              <a:t>UNIT KEGIATAN MAHASISWA (UKM)</a:t>
            </a:r>
            <a:endParaRPr sz="2000" b="1" dirty="0">
              <a:solidFill>
                <a:srgbClr val="F5413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 idx="3"/>
          </p:nvPr>
        </p:nvSpPr>
        <p:spPr>
          <a:xfrm>
            <a:off x="4325108" y="4622262"/>
            <a:ext cx="6807600" cy="577800"/>
          </a:xfrm>
        </p:spPr>
        <p:txBody>
          <a:bodyPr/>
          <a:lstStyle/>
          <a:p>
            <a:pPr fontAlgn="b"/>
            <a:r>
              <a:rPr lang="en-US" sz="1200" b="1" dirty="0"/>
              <a:t>KMK (ROHANI KATHOLIK)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ROHANI HINDU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ROHANI BUDHA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MENWA (RESIMEN MAHASISWA)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SEPAK BOLA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UBV ( BAND 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BOLA VOLLY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MC ( PEMBAWA ACARA)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BULU TANGKIS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BOLA BASKET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PENCAK SILAT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FUTSAL</a:t>
            </a:r>
            <a:br>
              <a:rPr lang="en-US" sz="1200" b="1" dirty="0"/>
            </a:br>
            <a:endParaRPr lang="en-US" sz="1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"/>
          <p:cNvSpPr txBox="1">
            <a:spLocks noGrp="1"/>
          </p:cNvSpPr>
          <p:nvPr>
            <p:ph type="ctrTitle"/>
          </p:nvPr>
        </p:nvSpPr>
        <p:spPr>
          <a:xfrm>
            <a:off x="1770444" y="3814322"/>
            <a:ext cx="300894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"/>
            <a:r>
              <a:rPr lang="en-US" sz="1200" b="1" dirty="0"/>
              <a:t>PT. </a:t>
            </a:r>
            <a:r>
              <a:rPr lang="en-US" sz="1200" b="1" dirty="0" err="1"/>
              <a:t>Lativi</a:t>
            </a:r>
            <a:r>
              <a:rPr lang="en-US" sz="1200" b="1" dirty="0"/>
              <a:t> </a:t>
            </a:r>
            <a:r>
              <a:rPr lang="en-US" sz="1200" b="1" dirty="0" err="1"/>
              <a:t>Mediakarya</a:t>
            </a:r>
            <a:r>
              <a:rPr lang="en-US" sz="1200" b="1" dirty="0"/>
              <a:t> (TV One)</a:t>
            </a:r>
            <a:br>
              <a:rPr lang="en-US" sz="1200" b="1" dirty="0"/>
            </a:br>
            <a:r>
              <a:rPr lang="en-US" sz="1200" b="1" dirty="0"/>
              <a:t>	</a:t>
            </a:r>
            <a:br>
              <a:rPr lang="en-US" sz="1200" b="1" dirty="0"/>
            </a:br>
            <a:r>
              <a:rPr lang="en-US" sz="1200" b="1" dirty="0"/>
              <a:t>PT. Bank BNI (</a:t>
            </a:r>
            <a:r>
              <a:rPr lang="en-US" sz="1200" b="1" dirty="0" err="1"/>
              <a:t>Persero</a:t>
            </a:r>
            <a:r>
              <a:rPr lang="en-US" sz="1200" b="1" dirty="0"/>
              <a:t>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Universitas</a:t>
            </a:r>
            <a:r>
              <a:rPr lang="en-US" sz="1200" b="1" dirty="0"/>
              <a:t> </a:t>
            </a:r>
            <a:r>
              <a:rPr lang="en-US" sz="1200" b="1" dirty="0" err="1"/>
              <a:t>Buddhi</a:t>
            </a:r>
            <a:r>
              <a:rPr lang="en-US" sz="1200" b="1" dirty="0"/>
              <a:t> Dharma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Universitas</a:t>
            </a:r>
            <a:r>
              <a:rPr lang="en-US" sz="1200" b="1" dirty="0"/>
              <a:t> </a:t>
            </a:r>
            <a:r>
              <a:rPr lang="en-US" sz="1200" b="1" dirty="0" err="1"/>
              <a:t>Bina</a:t>
            </a:r>
            <a:r>
              <a:rPr lang="en-US" sz="1200" b="1" dirty="0"/>
              <a:t> </a:t>
            </a:r>
            <a:r>
              <a:rPr lang="en-US" sz="1200" b="1" dirty="0" err="1"/>
              <a:t>Insani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Universitas</a:t>
            </a:r>
            <a:r>
              <a:rPr lang="en-US" sz="1200" b="1" dirty="0"/>
              <a:t> </a:t>
            </a:r>
            <a:r>
              <a:rPr lang="en-US" sz="1200" b="1" dirty="0" err="1"/>
              <a:t>Satya</a:t>
            </a:r>
            <a:r>
              <a:rPr lang="en-US" sz="1200" b="1" dirty="0"/>
              <a:t> Negara Indonesia</a:t>
            </a:r>
            <a:br>
              <a:rPr lang="en-US" sz="1200" b="1" dirty="0"/>
            </a:br>
            <a:r>
              <a:rPr lang="en-US" sz="1200" b="1" dirty="0" err="1"/>
              <a:t>Sekolah</a:t>
            </a:r>
            <a:r>
              <a:rPr lang="en-US" sz="1200" b="1" dirty="0"/>
              <a:t> </a:t>
            </a:r>
            <a:r>
              <a:rPr lang="en-US" sz="1200" b="1" dirty="0" err="1"/>
              <a:t>Tinggi</a:t>
            </a:r>
            <a:r>
              <a:rPr lang="en-US" sz="1200" b="1" dirty="0"/>
              <a:t> </a:t>
            </a:r>
            <a:r>
              <a:rPr lang="en-US" sz="1200" b="1" dirty="0" err="1"/>
              <a:t>Manajemen</a:t>
            </a:r>
            <a:r>
              <a:rPr lang="en-US" sz="1200" b="1" dirty="0"/>
              <a:t> PPM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PT. </a:t>
            </a:r>
            <a:r>
              <a:rPr lang="en-US" sz="1200" b="1" dirty="0" err="1"/>
              <a:t>Pegadaian</a:t>
            </a:r>
            <a:r>
              <a:rPr lang="en-US" sz="1200" b="1" dirty="0"/>
              <a:t> (</a:t>
            </a:r>
            <a:r>
              <a:rPr lang="en-US" sz="1200" b="1" dirty="0" err="1"/>
              <a:t>Persero</a:t>
            </a:r>
            <a:r>
              <a:rPr lang="en-US" sz="1200" b="1" dirty="0"/>
              <a:t>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Bank Indonesia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Balitbangda</a:t>
            </a:r>
            <a:r>
              <a:rPr lang="en-US" sz="1200" b="1" dirty="0"/>
              <a:t> </a:t>
            </a:r>
            <a:r>
              <a:rPr lang="en-US" sz="1200" b="1" dirty="0" err="1"/>
              <a:t>Pemkab</a:t>
            </a:r>
            <a:r>
              <a:rPr lang="en-US" sz="1200" b="1" dirty="0"/>
              <a:t> </a:t>
            </a:r>
            <a:r>
              <a:rPr lang="en-US" sz="1200" b="1" dirty="0" err="1"/>
              <a:t>Bekasi</a:t>
            </a: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351" name="Google Shape;351;p14"/>
          <p:cNvSpPr txBox="1">
            <a:spLocks noGrp="1"/>
          </p:cNvSpPr>
          <p:nvPr>
            <p:ph type="ctrTitle" idx="5"/>
          </p:nvPr>
        </p:nvSpPr>
        <p:spPr>
          <a:xfrm>
            <a:off x="1195212" y="339561"/>
            <a:ext cx="3395445" cy="386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ctr"/>
            <a:r>
              <a:rPr lang="en-US" sz="2000" b="1" dirty="0">
                <a:solidFill>
                  <a:srgbClr val="0C2E3A"/>
                </a:solidFill>
              </a:rPr>
              <a:t>DAFTAR KERJASAMA DALAM NEGERI TAHUN 2020</a:t>
            </a:r>
            <a:endParaRPr sz="2000" b="1" dirty="0">
              <a:solidFill>
                <a:srgbClr val="0C2E3A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 idx="3"/>
          </p:nvPr>
        </p:nvSpPr>
        <p:spPr>
          <a:xfrm>
            <a:off x="4281247" y="1286806"/>
            <a:ext cx="6807600" cy="3472993"/>
          </a:xfrm>
        </p:spPr>
        <p:txBody>
          <a:bodyPr/>
          <a:lstStyle/>
          <a:p>
            <a:pPr fontAlgn="b"/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Universitas </a:t>
            </a:r>
            <a:r>
              <a:rPr lang="en-US" sz="1200" b="1" dirty="0" err="1"/>
              <a:t>Trilogi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PT. Bank Rakyat Indonesia (</a:t>
            </a:r>
            <a:r>
              <a:rPr lang="en-US" sz="1200" b="1" dirty="0" err="1"/>
              <a:t>Persero</a:t>
            </a:r>
            <a:r>
              <a:rPr lang="en-US" sz="1200" b="1" dirty="0"/>
              <a:t>) </a:t>
            </a:r>
            <a:r>
              <a:rPr lang="en-US" sz="1200" b="1" dirty="0" err="1"/>
              <a:t>Tbk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Badan</a:t>
            </a:r>
            <a:r>
              <a:rPr lang="en-US" sz="1200" b="1" dirty="0"/>
              <a:t> </a:t>
            </a:r>
            <a:r>
              <a:rPr lang="en-US" sz="1200" b="1" dirty="0" err="1"/>
              <a:t>Standardisasi</a:t>
            </a:r>
            <a:r>
              <a:rPr lang="en-US" sz="1200" b="1" dirty="0"/>
              <a:t> </a:t>
            </a:r>
            <a:r>
              <a:rPr lang="en-US" sz="1200" b="1" dirty="0" err="1"/>
              <a:t>Nasional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Pemkot</a:t>
            </a:r>
            <a:r>
              <a:rPr lang="en-US" sz="1200" b="1" dirty="0"/>
              <a:t> </a:t>
            </a:r>
            <a:r>
              <a:rPr lang="en-US" sz="1200" b="1" dirty="0" err="1"/>
              <a:t>Depok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PT. Top </a:t>
            </a:r>
            <a:r>
              <a:rPr lang="en-US" sz="1200" b="1" dirty="0" err="1"/>
              <a:t>Karir</a:t>
            </a:r>
            <a:r>
              <a:rPr lang="en-US" sz="1200" b="1" dirty="0"/>
              <a:t> Indonesia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PT. </a:t>
            </a:r>
            <a:r>
              <a:rPr lang="en-US" sz="1200" b="1" dirty="0" err="1"/>
              <a:t>Pegadaian</a:t>
            </a:r>
            <a:r>
              <a:rPr lang="en-US" sz="1200" b="1" dirty="0"/>
              <a:t>  (Persero) Kantor  Area </a:t>
            </a:r>
            <a:r>
              <a:rPr lang="en-US" sz="1200" b="1" dirty="0" err="1"/>
              <a:t>Bisnis</a:t>
            </a:r>
            <a:r>
              <a:rPr lang="en-US" sz="1200" b="1" dirty="0"/>
              <a:t> </a:t>
            </a:r>
            <a:r>
              <a:rPr lang="en-US" sz="1200" b="1" dirty="0" err="1"/>
              <a:t>Cirendeu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Komisi</a:t>
            </a:r>
            <a:r>
              <a:rPr lang="en-US" sz="1200" b="1" dirty="0"/>
              <a:t> </a:t>
            </a:r>
            <a:r>
              <a:rPr lang="en-US" sz="1200" b="1" dirty="0" err="1"/>
              <a:t>Pengawas</a:t>
            </a:r>
            <a:r>
              <a:rPr lang="en-US" sz="1200" b="1" dirty="0"/>
              <a:t> </a:t>
            </a:r>
            <a:r>
              <a:rPr lang="en-US" sz="1200" b="1" dirty="0" err="1"/>
              <a:t>Persaian</a:t>
            </a:r>
            <a:r>
              <a:rPr lang="en-US" sz="1200" b="1" dirty="0"/>
              <a:t> Usaha (KPPU)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BNN Kota </a:t>
            </a:r>
            <a:r>
              <a:rPr lang="en-US" sz="1200" b="1" dirty="0" err="1"/>
              <a:t>Depk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BNN </a:t>
            </a:r>
            <a:r>
              <a:rPr lang="en-US" sz="1200" b="1" dirty="0" err="1"/>
              <a:t>Provinsi</a:t>
            </a:r>
            <a:r>
              <a:rPr lang="en-US" sz="1200" b="1" dirty="0"/>
              <a:t> </a:t>
            </a:r>
            <a:r>
              <a:rPr lang="en-US" sz="1200" b="1" dirty="0" err="1"/>
              <a:t>Jawa</a:t>
            </a:r>
            <a:r>
              <a:rPr lang="en-US" sz="1200" b="1" dirty="0"/>
              <a:t> Barat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164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"/>
          <p:cNvSpPr txBox="1">
            <a:spLocks noGrp="1"/>
          </p:cNvSpPr>
          <p:nvPr>
            <p:ph type="ctrTitle"/>
          </p:nvPr>
        </p:nvSpPr>
        <p:spPr>
          <a:xfrm>
            <a:off x="4080010" y="4257382"/>
            <a:ext cx="300894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"/>
            <a:r>
              <a:rPr lang="en-US" sz="1200" b="1" dirty="0" err="1"/>
              <a:t>Fondation</a:t>
            </a:r>
            <a:r>
              <a:rPr lang="en-US" sz="1200" b="1" dirty="0"/>
              <a:t> De </a:t>
            </a:r>
            <a:r>
              <a:rPr lang="en-US" sz="1200" b="1" dirty="0" err="1"/>
              <a:t>L’Academe</a:t>
            </a:r>
            <a:r>
              <a:rPr lang="en-US" sz="1200" b="1" dirty="0"/>
              <a:t> De </a:t>
            </a:r>
            <a:r>
              <a:rPr lang="en-US" sz="1200" b="1" dirty="0" err="1"/>
              <a:t>Medecine</a:t>
            </a:r>
            <a:r>
              <a:rPr lang="en-US" sz="1200" b="1" dirty="0"/>
              <a:t> (FAM) </a:t>
            </a:r>
            <a:r>
              <a:rPr lang="en-US" sz="1200" b="1" dirty="0" err="1"/>
              <a:t>Perancis</a:t>
            </a:r>
            <a:r>
              <a:rPr lang="en-US" sz="1200" b="1" dirty="0"/>
              <a:t> 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	</a:t>
            </a:r>
            <a:br>
              <a:rPr lang="en-US" sz="1200" b="1" dirty="0"/>
            </a:br>
            <a:r>
              <a:rPr lang="en-US" sz="1200" b="1" dirty="0"/>
              <a:t>UNIKL Malaysia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USIM Malaysia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err="1"/>
              <a:t>Universiti</a:t>
            </a:r>
            <a:r>
              <a:rPr lang="en-US" sz="1200" b="1" dirty="0"/>
              <a:t> Malaya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UNISZA Malaysia 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DAAD </a:t>
            </a:r>
            <a:r>
              <a:rPr lang="en-US" sz="1200" b="1" dirty="0" err="1"/>
              <a:t>atau</a:t>
            </a:r>
            <a:r>
              <a:rPr lang="en-US" sz="1200" b="1" dirty="0"/>
              <a:t> German Academic Exchange</a:t>
            </a:r>
            <a:br>
              <a:rPr lang="en-US" sz="1200" b="1" dirty="0"/>
            </a:b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351" name="Google Shape;351;p14"/>
          <p:cNvSpPr txBox="1">
            <a:spLocks noGrp="1"/>
          </p:cNvSpPr>
          <p:nvPr>
            <p:ph type="ctrTitle" idx="5"/>
          </p:nvPr>
        </p:nvSpPr>
        <p:spPr>
          <a:xfrm>
            <a:off x="1355469" y="886316"/>
            <a:ext cx="3395445" cy="386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ctr"/>
            <a:r>
              <a:rPr lang="en-US" sz="2000" b="1" dirty="0">
                <a:solidFill>
                  <a:srgbClr val="F5340B"/>
                </a:solidFill>
              </a:rPr>
              <a:t>DAFTAR KERJASAMA </a:t>
            </a:r>
            <a:br>
              <a:rPr lang="en-US" sz="2000" b="1" dirty="0">
                <a:solidFill>
                  <a:srgbClr val="F5340B"/>
                </a:solidFill>
              </a:rPr>
            </a:br>
            <a:r>
              <a:rPr lang="en-US" sz="2000" b="1" dirty="0">
                <a:solidFill>
                  <a:srgbClr val="F5340B"/>
                </a:solidFill>
              </a:rPr>
              <a:t>LUAR NEGERI TAHUN 2020</a:t>
            </a:r>
            <a:endParaRPr sz="2000" b="1" dirty="0">
              <a:solidFill>
                <a:srgbClr val="F53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Layanan Online</a:t>
            </a:r>
            <a:endParaRPr dirty="0"/>
          </a:p>
        </p:txBody>
      </p:sp>
      <p:sp>
        <p:nvSpPr>
          <p:cNvPr id="535" name="Google Shape;535;p21"/>
          <p:cNvSpPr txBox="1">
            <a:spLocks noGrp="1"/>
          </p:cNvSpPr>
          <p:nvPr>
            <p:ph type="subTitle" idx="4294967295"/>
          </p:nvPr>
        </p:nvSpPr>
        <p:spPr>
          <a:xfrm>
            <a:off x="3738060" y="2788879"/>
            <a:ext cx="12319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>
                <a:solidFill>
                  <a:schemeClr val="accent5"/>
                </a:solidFill>
              </a:rPr>
              <a:t>Media Sosial </a:t>
            </a: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s" sz="1000" dirty="0"/>
              <a:t/>
            </a:r>
            <a:br>
              <a:rPr lang="es" sz="1000" dirty="0"/>
            </a:br>
            <a:endParaRPr lang="en-US" sz="1000" dirty="0"/>
          </a:p>
        </p:txBody>
      </p:sp>
      <p:sp>
        <p:nvSpPr>
          <p:cNvPr id="536" name="Google Shape;536;p21"/>
          <p:cNvSpPr txBox="1">
            <a:spLocks noGrp="1"/>
          </p:cNvSpPr>
          <p:nvPr>
            <p:ph type="subTitle" idx="4294967295"/>
          </p:nvPr>
        </p:nvSpPr>
        <p:spPr>
          <a:xfrm>
            <a:off x="1707414" y="2811327"/>
            <a:ext cx="1257300" cy="1427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>
                <a:solidFill>
                  <a:srgbClr val="018790"/>
                </a:solidFill>
              </a:rPr>
              <a:t>Whatsapp Only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/>
              <a:t/>
            </a:r>
            <a:br>
              <a:rPr lang="es" sz="1000" dirty="0"/>
            </a:br>
            <a:r>
              <a:rPr lang="es" sz="1000" dirty="0"/>
              <a:t>0858 8302 2352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/>
              <a:t>0859 6050 5999</a:t>
            </a:r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4294967295"/>
          </p:nvPr>
        </p:nvSpPr>
        <p:spPr>
          <a:xfrm>
            <a:off x="5703424" y="2810913"/>
            <a:ext cx="1900237" cy="928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>
                <a:solidFill>
                  <a:schemeClr val="accent6"/>
                </a:solidFill>
              </a:rPr>
              <a:t>Email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000" dirty="0"/>
              <a:t/>
            </a:r>
            <a:br>
              <a:rPr lang="es" sz="1000" dirty="0"/>
            </a:br>
            <a:r>
              <a:rPr lang="es" sz="1000" dirty="0"/>
              <a:t>humas@upnvj.ac.id</a:t>
            </a:r>
          </a:p>
        </p:txBody>
      </p:sp>
      <p:sp>
        <p:nvSpPr>
          <p:cNvPr id="508" name="Google Shape;508;p21"/>
          <p:cNvSpPr/>
          <p:nvPr/>
        </p:nvSpPr>
        <p:spPr>
          <a:xfrm>
            <a:off x="5921571" y="2334678"/>
            <a:ext cx="1529065" cy="463776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FFA73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1"/>
          <p:cNvSpPr/>
          <p:nvPr/>
        </p:nvSpPr>
        <p:spPr>
          <a:xfrm>
            <a:off x="6234106" y="1857875"/>
            <a:ext cx="742253" cy="736251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FFA73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1"/>
          <p:cNvSpPr/>
          <p:nvPr/>
        </p:nvSpPr>
        <p:spPr>
          <a:xfrm>
            <a:off x="3673835" y="2352288"/>
            <a:ext cx="1529065" cy="463776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1"/>
          <p:cNvSpPr/>
          <p:nvPr/>
        </p:nvSpPr>
        <p:spPr>
          <a:xfrm>
            <a:off x="4007223" y="1838721"/>
            <a:ext cx="742253" cy="736251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1"/>
          <p:cNvSpPr/>
          <p:nvPr/>
        </p:nvSpPr>
        <p:spPr>
          <a:xfrm>
            <a:off x="1707414" y="2334678"/>
            <a:ext cx="1529065" cy="463776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01879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1"/>
          <p:cNvSpPr/>
          <p:nvPr/>
        </p:nvSpPr>
        <p:spPr>
          <a:xfrm>
            <a:off x="2019949" y="1857875"/>
            <a:ext cx="742253" cy="736251"/>
          </a:xfrm>
          <a:custGeom>
            <a:avLst/>
            <a:gdLst/>
            <a:ahLst/>
            <a:cxnLst/>
            <a:rect l="l" t="t" r="r" b="b"/>
            <a:pathLst>
              <a:path w="12432" h="12332" extrusionOk="0">
                <a:moveTo>
                  <a:pt x="6166" y="1"/>
                </a:moveTo>
                <a:cubicBezTo>
                  <a:pt x="2808" y="1"/>
                  <a:pt x="1" y="2733"/>
                  <a:pt x="1" y="6166"/>
                </a:cubicBezTo>
                <a:cubicBezTo>
                  <a:pt x="1" y="9625"/>
                  <a:pt x="2808" y="12332"/>
                  <a:pt x="6166" y="12332"/>
                </a:cubicBezTo>
                <a:cubicBezTo>
                  <a:pt x="9600" y="12332"/>
                  <a:pt x="12432" y="9625"/>
                  <a:pt x="12432" y="6166"/>
                </a:cubicBezTo>
                <a:cubicBezTo>
                  <a:pt x="12432" y="2733"/>
                  <a:pt x="9600" y="1"/>
                  <a:pt x="6166" y="1"/>
                </a:cubicBezTo>
                <a:close/>
              </a:path>
            </a:pathLst>
          </a:custGeom>
          <a:solidFill>
            <a:srgbClr val="01879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21"/>
          <p:cNvGrpSpPr/>
          <p:nvPr/>
        </p:nvGrpSpPr>
        <p:grpSpPr>
          <a:xfrm>
            <a:off x="2224300" y="2060508"/>
            <a:ext cx="333562" cy="330991"/>
            <a:chOff x="-50524250" y="2686150"/>
            <a:chExt cx="301675" cy="299350"/>
          </a:xfrm>
        </p:grpSpPr>
        <p:sp>
          <p:nvSpPr>
            <p:cNvPr id="518" name="Google Shape;518;p21"/>
            <p:cNvSpPr/>
            <p:nvPr/>
          </p:nvSpPr>
          <p:spPr>
            <a:xfrm>
              <a:off x="-50488025" y="279250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2"/>
                    <a:pt x="379" y="2112"/>
                  </a:cubicBezTo>
                  <a:cubicBezTo>
                    <a:pt x="568" y="2112"/>
                    <a:pt x="725" y="1954"/>
                    <a:pt x="725" y="1765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-50488025" y="2897250"/>
              <a:ext cx="18150" cy="53600"/>
            </a:xfrm>
            <a:custGeom>
              <a:avLst/>
              <a:gdLst/>
              <a:ahLst/>
              <a:cxnLst/>
              <a:rect l="l" t="t" r="r" b="b"/>
              <a:pathLst>
                <a:path w="726" h="2144" extrusionOk="0">
                  <a:moveTo>
                    <a:pt x="379" y="1"/>
                  </a:moveTo>
                  <a:cubicBezTo>
                    <a:pt x="158" y="1"/>
                    <a:pt x="1" y="159"/>
                    <a:pt x="1" y="379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79" y="2143"/>
                  </a:cubicBezTo>
                  <a:cubicBezTo>
                    <a:pt x="568" y="2143"/>
                    <a:pt x="725" y="1986"/>
                    <a:pt x="725" y="1797"/>
                  </a:cubicBezTo>
                  <a:lnTo>
                    <a:pt x="725" y="379"/>
                  </a:ln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-50488025" y="286182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-50524250" y="2686150"/>
              <a:ext cx="301675" cy="52825"/>
            </a:xfrm>
            <a:custGeom>
              <a:avLst/>
              <a:gdLst/>
              <a:ahLst/>
              <a:cxnLst/>
              <a:rect l="l" t="t" r="r" b="b"/>
              <a:pathLst>
                <a:path w="12067" h="2113" extrusionOk="0">
                  <a:moveTo>
                    <a:pt x="2143" y="695"/>
                  </a:moveTo>
                  <a:lnTo>
                    <a:pt x="2143" y="1419"/>
                  </a:lnTo>
                  <a:lnTo>
                    <a:pt x="1891" y="1419"/>
                  </a:lnTo>
                  <a:lnTo>
                    <a:pt x="1166" y="1041"/>
                  </a:lnTo>
                  <a:lnTo>
                    <a:pt x="1891" y="695"/>
                  </a:lnTo>
                  <a:close/>
                  <a:moveTo>
                    <a:pt x="9924" y="695"/>
                  </a:moveTo>
                  <a:lnTo>
                    <a:pt x="9924" y="1419"/>
                  </a:lnTo>
                  <a:lnTo>
                    <a:pt x="2836" y="1419"/>
                  </a:lnTo>
                  <a:lnTo>
                    <a:pt x="2836" y="695"/>
                  </a:lnTo>
                  <a:close/>
                  <a:moveTo>
                    <a:pt x="10996" y="695"/>
                  </a:moveTo>
                  <a:cubicBezTo>
                    <a:pt x="11185" y="695"/>
                    <a:pt x="11342" y="852"/>
                    <a:pt x="11342" y="1041"/>
                  </a:cubicBezTo>
                  <a:cubicBezTo>
                    <a:pt x="11342" y="1262"/>
                    <a:pt x="11185" y="1419"/>
                    <a:pt x="10996" y="1419"/>
                  </a:cubicBezTo>
                  <a:lnTo>
                    <a:pt x="10649" y="1419"/>
                  </a:lnTo>
                  <a:lnTo>
                    <a:pt x="10649" y="695"/>
                  </a:lnTo>
                  <a:close/>
                  <a:moveTo>
                    <a:pt x="1782" y="1"/>
                  </a:moveTo>
                  <a:cubicBezTo>
                    <a:pt x="1689" y="1"/>
                    <a:pt x="1556" y="47"/>
                    <a:pt x="252" y="726"/>
                  </a:cubicBezTo>
                  <a:cubicBezTo>
                    <a:pt x="0" y="852"/>
                    <a:pt x="0" y="1199"/>
                    <a:pt x="252" y="1356"/>
                  </a:cubicBezTo>
                  <a:cubicBezTo>
                    <a:pt x="1765" y="2113"/>
                    <a:pt x="1702" y="2113"/>
                    <a:pt x="1828" y="2113"/>
                  </a:cubicBezTo>
                  <a:lnTo>
                    <a:pt x="10996" y="2113"/>
                  </a:lnTo>
                  <a:cubicBezTo>
                    <a:pt x="11594" y="2113"/>
                    <a:pt x="12067" y="1640"/>
                    <a:pt x="12067" y="1041"/>
                  </a:cubicBezTo>
                  <a:cubicBezTo>
                    <a:pt x="12067" y="474"/>
                    <a:pt x="11594" y="2"/>
                    <a:pt x="10996" y="2"/>
                  </a:cubicBezTo>
                  <a:lnTo>
                    <a:pt x="1828" y="2"/>
                  </a:lnTo>
                  <a:cubicBezTo>
                    <a:pt x="1810" y="2"/>
                    <a:pt x="1796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-50523475" y="2757075"/>
              <a:ext cx="300900" cy="228425"/>
            </a:xfrm>
            <a:custGeom>
              <a:avLst/>
              <a:gdLst/>
              <a:ahLst/>
              <a:cxnLst/>
              <a:rect l="l" t="t" r="r" b="b"/>
              <a:pathLst>
                <a:path w="12036" h="9137" extrusionOk="0">
                  <a:moveTo>
                    <a:pt x="10965" y="725"/>
                  </a:moveTo>
                  <a:cubicBezTo>
                    <a:pt x="11154" y="725"/>
                    <a:pt x="11311" y="882"/>
                    <a:pt x="11311" y="1103"/>
                  </a:cubicBezTo>
                  <a:lnTo>
                    <a:pt x="11311" y="8097"/>
                  </a:lnTo>
                  <a:cubicBezTo>
                    <a:pt x="11311" y="8286"/>
                    <a:pt x="11154" y="8443"/>
                    <a:pt x="10965" y="8443"/>
                  </a:cubicBezTo>
                  <a:lnTo>
                    <a:pt x="1072" y="8443"/>
                  </a:lnTo>
                  <a:cubicBezTo>
                    <a:pt x="883" y="8443"/>
                    <a:pt x="725" y="8286"/>
                    <a:pt x="725" y="8097"/>
                  </a:cubicBezTo>
                  <a:lnTo>
                    <a:pt x="725" y="1103"/>
                  </a:lnTo>
                  <a:cubicBezTo>
                    <a:pt x="725" y="882"/>
                    <a:pt x="883" y="725"/>
                    <a:pt x="1072" y="725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065"/>
                  </a:lnTo>
                  <a:cubicBezTo>
                    <a:pt x="1" y="8664"/>
                    <a:pt x="473" y="9137"/>
                    <a:pt x="1072" y="9137"/>
                  </a:cubicBezTo>
                  <a:lnTo>
                    <a:pt x="10965" y="9137"/>
                  </a:lnTo>
                  <a:cubicBezTo>
                    <a:pt x="11532" y="9137"/>
                    <a:pt x="12004" y="8664"/>
                    <a:pt x="12004" y="8065"/>
                  </a:cubicBezTo>
                  <a:lnTo>
                    <a:pt x="12004" y="1040"/>
                  </a:lnTo>
                  <a:cubicBezTo>
                    <a:pt x="12036" y="473"/>
                    <a:pt x="11532" y="0"/>
                    <a:pt x="10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-50453375" y="2792500"/>
              <a:ext cx="194575" cy="158350"/>
            </a:xfrm>
            <a:custGeom>
              <a:avLst/>
              <a:gdLst/>
              <a:ahLst/>
              <a:cxnLst/>
              <a:rect l="l" t="t" r="r" b="b"/>
              <a:pathLst>
                <a:path w="7783" h="6334" extrusionOk="0">
                  <a:moveTo>
                    <a:pt x="7089" y="694"/>
                  </a:moveTo>
                  <a:lnTo>
                    <a:pt x="7089" y="5609"/>
                  </a:lnTo>
                  <a:lnTo>
                    <a:pt x="694" y="5609"/>
                  </a:lnTo>
                  <a:lnTo>
                    <a:pt x="69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987"/>
                  </a:lnTo>
                  <a:cubicBezTo>
                    <a:pt x="1" y="6176"/>
                    <a:pt x="158" y="6333"/>
                    <a:pt x="347" y="6333"/>
                  </a:cubicBezTo>
                  <a:lnTo>
                    <a:pt x="7436" y="6333"/>
                  </a:lnTo>
                  <a:cubicBezTo>
                    <a:pt x="7656" y="6333"/>
                    <a:pt x="7782" y="6176"/>
                    <a:pt x="7782" y="5987"/>
                  </a:cubicBezTo>
                  <a:lnTo>
                    <a:pt x="7782" y="347"/>
                  </a:lnTo>
                  <a:cubicBezTo>
                    <a:pt x="7782" y="158"/>
                    <a:pt x="7656" y="1"/>
                    <a:pt x="7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21"/>
          <p:cNvGrpSpPr/>
          <p:nvPr/>
        </p:nvGrpSpPr>
        <p:grpSpPr>
          <a:xfrm>
            <a:off x="4201622" y="2070421"/>
            <a:ext cx="332705" cy="291794"/>
            <a:chOff x="-46033225" y="1982825"/>
            <a:chExt cx="300900" cy="263900"/>
          </a:xfrm>
        </p:grpSpPr>
        <p:sp>
          <p:nvSpPr>
            <p:cNvPr id="525" name="Google Shape;525;p21"/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1"/>
          <p:cNvGrpSpPr/>
          <p:nvPr/>
        </p:nvGrpSpPr>
        <p:grpSpPr>
          <a:xfrm>
            <a:off x="6439313" y="2099718"/>
            <a:ext cx="331821" cy="252570"/>
            <a:chOff x="-47527350" y="2747625"/>
            <a:chExt cx="300100" cy="228425"/>
          </a:xfrm>
        </p:grpSpPr>
        <p:sp>
          <p:nvSpPr>
            <p:cNvPr id="529" name="Google Shape;529;p21"/>
            <p:cNvSpPr/>
            <p:nvPr/>
          </p:nvSpPr>
          <p:spPr>
            <a:xfrm>
              <a:off x="-47475350" y="2782275"/>
              <a:ext cx="124450" cy="124475"/>
            </a:xfrm>
            <a:custGeom>
              <a:avLst/>
              <a:gdLst/>
              <a:ahLst/>
              <a:cxnLst/>
              <a:rect l="l" t="t" r="r" b="b"/>
              <a:pathLst>
                <a:path w="4978" h="4979" extrusionOk="0">
                  <a:moveTo>
                    <a:pt x="2804" y="2080"/>
                  </a:moveTo>
                  <a:cubicBezTo>
                    <a:pt x="2678" y="2395"/>
                    <a:pt x="2457" y="2647"/>
                    <a:pt x="2174" y="2710"/>
                  </a:cubicBezTo>
                  <a:lnTo>
                    <a:pt x="2174" y="2080"/>
                  </a:lnTo>
                  <a:close/>
                  <a:moveTo>
                    <a:pt x="1827" y="725"/>
                  </a:moveTo>
                  <a:cubicBezTo>
                    <a:pt x="2300" y="725"/>
                    <a:pt x="2678" y="977"/>
                    <a:pt x="2804" y="1418"/>
                  </a:cubicBezTo>
                  <a:lnTo>
                    <a:pt x="1827" y="1418"/>
                  </a:lnTo>
                  <a:cubicBezTo>
                    <a:pt x="1607" y="1418"/>
                    <a:pt x="1481" y="1576"/>
                    <a:pt x="1481" y="1765"/>
                  </a:cubicBezTo>
                  <a:lnTo>
                    <a:pt x="1481" y="2773"/>
                  </a:lnTo>
                  <a:cubicBezTo>
                    <a:pt x="1071" y="2615"/>
                    <a:pt x="756" y="2206"/>
                    <a:pt x="756" y="1765"/>
                  </a:cubicBezTo>
                  <a:cubicBezTo>
                    <a:pt x="756" y="1197"/>
                    <a:pt x="1229" y="725"/>
                    <a:pt x="1827" y="725"/>
                  </a:cubicBezTo>
                  <a:close/>
                  <a:moveTo>
                    <a:pt x="4253" y="2080"/>
                  </a:moveTo>
                  <a:lnTo>
                    <a:pt x="4253" y="4222"/>
                  </a:lnTo>
                  <a:lnTo>
                    <a:pt x="2142" y="4222"/>
                  </a:lnTo>
                  <a:lnTo>
                    <a:pt x="2142" y="3466"/>
                  </a:lnTo>
                  <a:cubicBezTo>
                    <a:pt x="2804" y="3308"/>
                    <a:pt x="3371" y="2804"/>
                    <a:pt x="3529" y="2080"/>
                  </a:cubicBezTo>
                  <a:close/>
                  <a:moveTo>
                    <a:pt x="1764" y="0"/>
                  </a:moveTo>
                  <a:cubicBezTo>
                    <a:pt x="788" y="0"/>
                    <a:pt x="0" y="788"/>
                    <a:pt x="0" y="1765"/>
                  </a:cubicBezTo>
                  <a:cubicBezTo>
                    <a:pt x="0" y="2647"/>
                    <a:pt x="599" y="3340"/>
                    <a:pt x="1418" y="3497"/>
                  </a:cubicBezTo>
                  <a:lnTo>
                    <a:pt x="1418" y="4600"/>
                  </a:lnTo>
                  <a:cubicBezTo>
                    <a:pt x="1418" y="4821"/>
                    <a:pt x="1575" y="4978"/>
                    <a:pt x="1764" y="4978"/>
                  </a:cubicBezTo>
                  <a:lnTo>
                    <a:pt x="4568" y="4978"/>
                  </a:lnTo>
                  <a:cubicBezTo>
                    <a:pt x="4757" y="4978"/>
                    <a:pt x="4915" y="4821"/>
                    <a:pt x="4915" y="4600"/>
                  </a:cubicBezTo>
                  <a:lnTo>
                    <a:pt x="4915" y="1828"/>
                  </a:lnTo>
                  <a:cubicBezTo>
                    <a:pt x="4978" y="1576"/>
                    <a:pt x="4820" y="1418"/>
                    <a:pt x="4600" y="1418"/>
                  </a:cubicBezTo>
                  <a:lnTo>
                    <a:pt x="3497" y="1418"/>
                  </a:lnTo>
                  <a:cubicBezTo>
                    <a:pt x="3340" y="630"/>
                    <a:pt x="2646" y="0"/>
                    <a:pt x="1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-47333600" y="2782275"/>
              <a:ext cx="53600" cy="18125"/>
            </a:xfrm>
            <a:custGeom>
              <a:avLst/>
              <a:gdLst/>
              <a:ahLst/>
              <a:cxnLst/>
              <a:rect l="l" t="t" r="r" b="b"/>
              <a:pathLst>
                <a:path w="214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7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-47333600" y="2817725"/>
              <a:ext cx="53600" cy="18125"/>
            </a:xfrm>
            <a:custGeom>
              <a:avLst/>
              <a:gdLst/>
              <a:ahLst/>
              <a:cxnLst/>
              <a:rect l="l" t="t" r="r" b="b"/>
              <a:pathLst>
                <a:path w="214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7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-47333600" y="2852375"/>
              <a:ext cx="53600" cy="17350"/>
            </a:xfrm>
            <a:custGeom>
              <a:avLst/>
              <a:gdLst/>
              <a:ahLst/>
              <a:cxnLst/>
              <a:rect l="l" t="t" r="r" b="b"/>
              <a:pathLst>
                <a:path w="214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97" y="693"/>
                  </a:lnTo>
                  <a:cubicBezTo>
                    <a:pt x="1986" y="693"/>
                    <a:pt x="2143" y="536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-47333600" y="2887800"/>
              <a:ext cx="53600" cy="17375"/>
            </a:xfrm>
            <a:custGeom>
              <a:avLst/>
              <a:gdLst/>
              <a:ahLst/>
              <a:cxnLst/>
              <a:rect l="l" t="t" r="r" b="b"/>
              <a:pathLst>
                <a:path w="2144" h="695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1797" y="694"/>
                  </a:lnTo>
                  <a:cubicBezTo>
                    <a:pt x="1986" y="694"/>
                    <a:pt x="2143" y="537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-47527350" y="2747625"/>
              <a:ext cx="300100" cy="228425"/>
            </a:xfrm>
            <a:custGeom>
              <a:avLst/>
              <a:gdLst/>
              <a:ahLst/>
              <a:cxnLst/>
              <a:rect l="l" t="t" r="r" b="b"/>
              <a:pathLst>
                <a:path w="12004" h="9137" extrusionOk="0">
                  <a:moveTo>
                    <a:pt x="10586" y="693"/>
                  </a:moveTo>
                  <a:lnTo>
                    <a:pt x="10586" y="7026"/>
                  </a:lnTo>
                  <a:lnTo>
                    <a:pt x="1418" y="7026"/>
                  </a:lnTo>
                  <a:lnTo>
                    <a:pt x="1418" y="693"/>
                  </a:lnTo>
                  <a:close/>
                  <a:moveTo>
                    <a:pt x="11311" y="7687"/>
                  </a:moveTo>
                  <a:lnTo>
                    <a:pt x="11311" y="8412"/>
                  </a:lnTo>
                  <a:lnTo>
                    <a:pt x="725" y="8412"/>
                  </a:lnTo>
                  <a:lnTo>
                    <a:pt x="725" y="7687"/>
                  </a:lnTo>
                  <a:close/>
                  <a:moveTo>
                    <a:pt x="1072" y="0"/>
                  </a:moveTo>
                  <a:cubicBezTo>
                    <a:pt x="883" y="0"/>
                    <a:pt x="725" y="158"/>
                    <a:pt x="725" y="378"/>
                  </a:cubicBezTo>
                  <a:lnTo>
                    <a:pt x="725" y="7026"/>
                  </a:lnTo>
                  <a:lnTo>
                    <a:pt x="347" y="7026"/>
                  </a:lnTo>
                  <a:cubicBezTo>
                    <a:pt x="158" y="7026"/>
                    <a:pt x="1" y="7183"/>
                    <a:pt x="1" y="7372"/>
                  </a:cubicBezTo>
                  <a:lnTo>
                    <a:pt x="1" y="8790"/>
                  </a:lnTo>
                  <a:cubicBezTo>
                    <a:pt x="1" y="8979"/>
                    <a:pt x="158" y="9136"/>
                    <a:pt x="347" y="9136"/>
                  </a:cubicBezTo>
                  <a:lnTo>
                    <a:pt x="11658" y="9136"/>
                  </a:lnTo>
                  <a:cubicBezTo>
                    <a:pt x="11847" y="9136"/>
                    <a:pt x="12004" y="8979"/>
                    <a:pt x="12004" y="8790"/>
                  </a:cubicBezTo>
                  <a:lnTo>
                    <a:pt x="12004" y="7372"/>
                  </a:lnTo>
                  <a:cubicBezTo>
                    <a:pt x="12004" y="7183"/>
                    <a:pt x="11847" y="7026"/>
                    <a:pt x="11658" y="7026"/>
                  </a:cubicBezTo>
                  <a:lnTo>
                    <a:pt x="11311" y="7026"/>
                  </a:lnTo>
                  <a:lnTo>
                    <a:pt x="11311" y="378"/>
                  </a:lnTo>
                  <a:cubicBezTo>
                    <a:pt x="11311" y="158"/>
                    <a:pt x="11153" y="0"/>
                    <a:pt x="10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535;p21"/>
          <p:cNvSpPr txBox="1">
            <a:spLocks/>
          </p:cNvSpPr>
          <p:nvPr/>
        </p:nvSpPr>
        <p:spPr>
          <a:xfrm>
            <a:off x="3319747" y="3092320"/>
            <a:ext cx="2429159" cy="40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 sz="1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114300" indent="0">
              <a:buNone/>
            </a:pPr>
            <a:r>
              <a:rPr lang="en-US" sz="1000" dirty="0"/>
              <a:t>Instagram : </a:t>
            </a:r>
            <a:r>
              <a:rPr lang="en-US" sz="1000" dirty="0">
                <a:hlinkClick r:id="rId3"/>
              </a:rPr>
              <a:t>@</a:t>
            </a:r>
            <a:r>
              <a:rPr lang="en-US" sz="1000" dirty="0" err="1">
                <a:hlinkClick r:id="rId3"/>
              </a:rPr>
              <a:t>upnveteranjakarta</a:t>
            </a:r>
            <a:endParaRPr lang="en-US" sz="1000" dirty="0"/>
          </a:p>
          <a:p>
            <a:pPr marL="114300" indent="0">
              <a:buNone/>
            </a:pPr>
            <a:r>
              <a:rPr lang="en-US" sz="1000" dirty="0"/>
              <a:t>Facebook  : </a:t>
            </a:r>
            <a:r>
              <a:rPr lang="en-US" sz="1000" u="sng" dirty="0">
                <a:hlinkClick r:id="rId4"/>
              </a:rPr>
              <a:t>@</a:t>
            </a:r>
            <a:r>
              <a:rPr lang="en-US" sz="1000" u="sng" dirty="0" err="1">
                <a:hlinkClick r:id="rId4"/>
              </a:rPr>
              <a:t>upnjakarta</a:t>
            </a:r>
            <a:endParaRPr lang="en-US" sz="1000" dirty="0"/>
          </a:p>
          <a:p>
            <a:pPr marL="114300" indent="0">
              <a:buNone/>
            </a:pPr>
            <a:r>
              <a:rPr lang="en-US" sz="1000" dirty="0"/>
              <a:t>Twitter  : </a:t>
            </a:r>
            <a:r>
              <a:rPr lang="en-US" sz="1000" dirty="0">
                <a:hlinkClick r:id="rId5"/>
              </a:rPr>
              <a:t>@</a:t>
            </a:r>
            <a:r>
              <a:rPr lang="en-US" sz="1000" dirty="0" err="1">
                <a:hlinkClick r:id="rId5"/>
              </a:rPr>
              <a:t>upnjakarta</a:t>
            </a:r>
            <a:endParaRPr lang="en-US" sz="1000" dirty="0"/>
          </a:p>
          <a:p>
            <a:pPr marL="114300" indent="0">
              <a:buNone/>
            </a:pPr>
            <a:r>
              <a:rPr lang="en-US" sz="1000" dirty="0" err="1"/>
              <a:t>Youtube</a:t>
            </a:r>
            <a:r>
              <a:rPr lang="en-US" sz="1000" dirty="0"/>
              <a:t>  : </a:t>
            </a:r>
            <a:r>
              <a:rPr lang="en-US" sz="1000" dirty="0">
                <a:hlinkClick r:id="rId6"/>
              </a:rPr>
              <a:t>@</a:t>
            </a:r>
            <a:r>
              <a:rPr lang="en-US" sz="1000" dirty="0" err="1">
                <a:hlinkClick r:id="rId6"/>
              </a:rPr>
              <a:t>upnveteranjakarta</a:t>
            </a:r>
            <a:endParaRPr lang="en-US" sz="1000" dirty="0"/>
          </a:p>
          <a:p>
            <a:pPr marL="114300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r>
              <a:rPr lang="es" sz="1000" dirty="0"/>
              <a:t/>
            </a:r>
            <a:br>
              <a:rPr lang="es" sz="1000" dirty="0"/>
            </a:b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778243" y="4314522"/>
            <a:ext cx="27666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latin typeface="Barlow Condensed" panose="020B0604020202020204" charset="0"/>
              </a:rPr>
              <a:t>Website : </a:t>
            </a:r>
            <a:r>
              <a:rPr lang="en-ID" b="1" i="1" dirty="0">
                <a:latin typeface="Barlow Condensed" panose="020B0604020202020204" charset="0"/>
              </a:rPr>
              <a:t>www.upnvj.ac.id</a:t>
            </a:r>
            <a:endParaRPr lang="en-US" b="1" i="1" dirty="0">
              <a:latin typeface="Barlow Condensed" panose="020B0604020202020204" charset="0"/>
            </a:endParaRPr>
          </a:p>
        </p:txBody>
      </p:sp>
      <p:grpSp>
        <p:nvGrpSpPr>
          <p:cNvPr id="37" name="Google Shape;3065;p32"/>
          <p:cNvGrpSpPr/>
          <p:nvPr/>
        </p:nvGrpSpPr>
        <p:grpSpPr>
          <a:xfrm>
            <a:off x="382525" y="4295774"/>
            <a:ext cx="388175" cy="304801"/>
            <a:chOff x="6000100" y="3076250"/>
            <a:chExt cx="587871" cy="512373"/>
          </a:xfrm>
        </p:grpSpPr>
        <p:sp>
          <p:nvSpPr>
            <p:cNvPr id="38" name="Google Shape;3066;p32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067;p32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40" name="Google Shape;3068;p32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69;p32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070;p32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071;p32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072;p32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073;p32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074;p32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TERIMA KASIH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08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5491;p37"/>
          <p:cNvGrpSpPr/>
          <p:nvPr/>
        </p:nvGrpSpPr>
        <p:grpSpPr>
          <a:xfrm>
            <a:off x="2821184" y="1223843"/>
            <a:ext cx="3565049" cy="3086476"/>
            <a:chOff x="5049725" y="2635825"/>
            <a:chExt cx="481825" cy="451700"/>
          </a:xfrm>
        </p:grpSpPr>
        <p:sp>
          <p:nvSpPr>
            <p:cNvPr id="9" name="Google Shape;5492;p37"/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  <p:sp>
          <p:nvSpPr>
            <p:cNvPr id="10" name="Google Shape;5493;p37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  <p:sp>
          <p:nvSpPr>
            <p:cNvPr id="11" name="Google Shape;5494;p37"/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  <p:cxnSp>
        <p:nvCxnSpPr>
          <p:cNvPr id="13" name="Google Shape;477;p20"/>
          <p:cNvCxnSpPr/>
          <p:nvPr/>
        </p:nvCxnSpPr>
        <p:spPr>
          <a:xfrm>
            <a:off x="350520" y="-331698"/>
            <a:ext cx="0" cy="141933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507;p21"/>
          <p:cNvSpPr txBox="1">
            <a:spLocks noGrp="1"/>
          </p:cNvSpPr>
          <p:nvPr>
            <p:ph type="ctrTitle"/>
          </p:nvPr>
        </p:nvSpPr>
        <p:spPr>
          <a:xfrm flipH="1">
            <a:off x="412000" y="936669"/>
            <a:ext cx="8429244" cy="4488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fi-FI" sz="2400" dirty="0"/>
              <a:t>POLA PENERIMAAN MAHASISWA BARU TAHUN 2021</a:t>
            </a:r>
            <a:br>
              <a:rPr lang="fi-FI" sz="2400" dirty="0"/>
            </a:br>
            <a:r>
              <a:rPr lang="fi-FI" sz="2400" dirty="0"/>
              <a:t>PROGRAM SARJANA DAN RENTANG WAKTUNYA</a:t>
            </a:r>
            <a:br>
              <a:rPr lang="fi-FI" sz="2400" dirty="0"/>
            </a:br>
            <a:endParaRPr sz="2400" dirty="0"/>
          </a:p>
        </p:txBody>
      </p:sp>
      <p:sp>
        <p:nvSpPr>
          <p:cNvPr id="23" name="Google Shape;514;p21"/>
          <p:cNvSpPr/>
          <p:nvPr/>
        </p:nvSpPr>
        <p:spPr>
          <a:xfrm>
            <a:off x="3097557" y="1340542"/>
            <a:ext cx="1501875" cy="396818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01879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b="1" dirty="0">
                <a:solidFill>
                  <a:schemeClr val="tx1"/>
                </a:solidFill>
                <a:latin typeface="Arvo" panose="020B0604020202020204" charset="0"/>
              </a:rPr>
              <a:t>SNMPTN</a:t>
            </a:r>
            <a:endParaRPr b="1" dirty="0">
              <a:solidFill>
                <a:schemeClr val="tx1"/>
              </a:solidFill>
              <a:latin typeface="Arvo" panose="020B0604020202020204" charset="0"/>
            </a:endParaRPr>
          </a:p>
        </p:txBody>
      </p:sp>
      <p:sp>
        <p:nvSpPr>
          <p:cNvPr id="24" name="Google Shape;512;p21"/>
          <p:cNvSpPr/>
          <p:nvPr/>
        </p:nvSpPr>
        <p:spPr>
          <a:xfrm>
            <a:off x="3097557" y="1930051"/>
            <a:ext cx="1529065" cy="463776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b="1" dirty="0">
                <a:solidFill>
                  <a:schemeClr val="tx1"/>
                </a:solidFill>
                <a:latin typeface="Arvo" panose="020B0604020202020204" charset="0"/>
              </a:rPr>
              <a:t>UTBK SBMPTN</a:t>
            </a:r>
            <a:endParaRPr b="1" dirty="0">
              <a:solidFill>
                <a:schemeClr val="tx1"/>
              </a:solidFill>
              <a:latin typeface="Arvo" panose="020B0604020202020204" charset="0"/>
            </a:endParaRPr>
          </a:p>
        </p:txBody>
      </p:sp>
      <p:sp>
        <p:nvSpPr>
          <p:cNvPr id="25" name="Google Shape;508;p21"/>
          <p:cNvSpPr/>
          <p:nvPr/>
        </p:nvSpPr>
        <p:spPr>
          <a:xfrm>
            <a:off x="3097557" y="2535194"/>
            <a:ext cx="1529065" cy="463776"/>
          </a:xfrm>
          <a:custGeom>
            <a:avLst/>
            <a:gdLst/>
            <a:ahLst/>
            <a:cxnLst/>
            <a:rect l="l" t="t" r="r" b="b"/>
            <a:pathLst>
              <a:path w="29550" h="12332" extrusionOk="0">
                <a:moveTo>
                  <a:pt x="1579" y="0"/>
                </a:moveTo>
                <a:cubicBezTo>
                  <a:pt x="727" y="0"/>
                  <a:pt x="0" y="627"/>
                  <a:pt x="0" y="1579"/>
                </a:cubicBezTo>
                <a:lnTo>
                  <a:pt x="0" y="10777"/>
                </a:lnTo>
                <a:cubicBezTo>
                  <a:pt x="0" y="11604"/>
                  <a:pt x="727" y="12331"/>
                  <a:pt x="1579" y="12331"/>
                </a:cubicBezTo>
                <a:lnTo>
                  <a:pt x="24437" y="12331"/>
                </a:lnTo>
                <a:cubicBezTo>
                  <a:pt x="24437" y="12231"/>
                  <a:pt x="29549" y="6166"/>
                  <a:pt x="29549" y="6166"/>
                </a:cubicBezTo>
                <a:cubicBezTo>
                  <a:pt x="29549" y="6166"/>
                  <a:pt x="24537" y="126"/>
                  <a:pt x="24437" y="0"/>
                </a:cubicBezTo>
                <a:close/>
              </a:path>
            </a:pathLst>
          </a:custGeom>
          <a:solidFill>
            <a:srgbClr val="FFA73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b="1" dirty="0">
                <a:solidFill>
                  <a:schemeClr val="tx1"/>
                </a:solidFill>
                <a:latin typeface="Arvo" panose="020B0604020202020204" charset="0"/>
              </a:rPr>
              <a:t>MANDIRI</a:t>
            </a:r>
            <a:endParaRPr b="1" dirty="0">
              <a:solidFill>
                <a:schemeClr val="tx1"/>
              </a:solidFill>
              <a:latin typeface="Arvo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5573" y="1375395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latin typeface="Arvo" panose="020B0604020202020204" charset="0"/>
              </a:rPr>
              <a:t>Desember</a:t>
            </a:r>
            <a:r>
              <a:rPr lang="en-ID" b="1" dirty="0">
                <a:latin typeface="Arvo" panose="020B0604020202020204" charset="0"/>
              </a:rPr>
              <a:t> - </a:t>
            </a:r>
            <a:r>
              <a:rPr lang="en-ID" b="1" dirty="0" err="1" smtClean="0">
                <a:latin typeface="Arvo" panose="020B0604020202020204" charset="0"/>
              </a:rPr>
              <a:t>Maret</a:t>
            </a:r>
            <a:endParaRPr lang="en-US" b="1" dirty="0">
              <a:latin typeface="Arvo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4448" y="2008050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latin typeface="Arvo" panose="020B0604020202020204" charset="0"/>
              </a:rPr>
              <a:t>Februari</a:t>
            </a:r>
            <a:r>
              <a:rPr lang="en-ID" b="1" dirty="0">
                <a:latin typeface="Arvo" panose="020B0604020202020204" charset="0"/>
              </a:rPr>
              <a:t> – </a:t>
            </a:r>
            <a:r>
              <a:rPr lang="en-ID" b="1" dirty="0" err="1">
                <a:latin typeface="Arvo" panose="020B0604020202020204" charset="0"/>
              </a:rPr>
              <a:t>Juni</a:t>
            </a:r>
            <a:r>
              <a:rPr lang="en-ID" b="1" dirty="0">
                <a:latin typeface="Arvo" panose="020B0604020202020204" charset="0"/>
              </a:rPr>
              <a:t> </a:t>
            </a:r>
            <a:endParaRPr lang="en-US" b="1" dirty="0">
              <a:latin typeface="Arvo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4448" y="2613193"/>
            <a:ext cx="164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latin typeface="Arvo" panose="020B0604020202020204" charset="0"/>
              </a:rPr>
              <a:t>Juni</a:t>
            </a:r>
            <a:r>
              <a:rPr lang="en-ID" b="1" dirty="0">
                <a:latin typeface="Arvo" panose="020B0604020202020204" charset="0"/>
              </a:rPr>
              <a:t> - </a:t>
            </a:r>
            <a:r>
              <a:rPr lang="en-ID" b="1" dirty="0" err="1">
                <a:latin typeface="Arvo" panose="020B0604020202020204" charset="0"/>
              </a:rPr>
              <a:t>Agustus</a:t>
            </a:r>
            <a:endParaRPr lang="en-US" b="1" dirty="0">
              <a:latin typeface="Arvo" panose="020B060402020202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6948" y="3831936"/>
            <a:ext cx="213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latin typeface="Barlow Condensed" panose="020B0604020202020204" charset="0"/>
              </a:rPr>
              <a:t>Instagram : @</a:t>
            </a:r>
            <a:r>
              <a:rPr lang="en-ID" b="1" dirty="0" err="1">
                <a:latin typeface="Barlow Condensed" panose="020B0604020202020204" charset="0"/>
              </a:rPr>
              <a:t>ltmptofficial</a:t>
            </a:r>
            <a:endParaRPr lang="en-ID" b="1" dirty="0">
              <a:latin typeface="Barlow Condensed" panose="020B0604020202020204" charset="0"/>
            </a:endParaRPr>
          </a:p>
          <a:p>
            <a:r>
              <a:rPr lang="en-ID" b="1" dirty="0">
                <a:latin typeface="Barlow Condensed" panose="020B0604020202020204" charset="0"/>
              </a:rPr>
              <a:t>Website : </a:t>
            </a:r>
          </a:p>
          <a:p>
            <a:r>
              <a:rPr lang="en-ID" b="1" i="1" dirty="0">
                <a:solidFill>
                  <a:srgbClr val="0C2E3A"/>
                </a:solidFill>
                <a:latin typeface="Barlow Condensed" panose="020B0604020202020204" charset="0"/>
                <a:hlinkClick r:id="rId3"/>
              </a:rPr>
              <a:t>www.ltmpt.ac.id</a:t>
            </a:r>
            <a:r>
              <a:rPr lang="en-ID" b="1" i="1" dirty="0">
                <a:solidFill>
                  <a:srgbClr val="0C2E3A"/>
                </a:solidFill>
                <a:latin typeface="Barlow Condensed" panose="020B0604020202020204" charset="0"/>
              </a:rPr>
              <a:t> </a:t>
            </a:r>
            <a:r>
              <a:rPr lang="en-ID" b="1" i="1" u="sng" dirty="0">
                <a:solidFill>
                  <a:srgbClr val="0C2E3A"/>
                </a:solidFill>
                <a:latin typeface="Barlow Condensed" panose="020B0604020202020204" charset="0"/>
              </a:rPr>
              <a:t>www.upnvj.ac.id</a:t>
            </a:r>
            <a:endParaRPr lang="en-US" b="1" i="1" u="sng" dirty="0">
              <a:solidFill>
                <a:srgbClr val="0C2E3A"/>
              </a:solidFill>
              <a:latin typeface="Barlow Condensed" panose="020B060402020202020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08968" y="3577845"/>
            <a:ext cx="27666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latin typeface="Barlow Condensed" panose="020B0604020202020204" charset="0"/>
              </a:rPr>
              <a:t>More Info:</a:t>
            </a:r>
            <a:endParaRPr lang="en-US" b="1" i="1" dirty="0">
              <a:latin typeface="Barlow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4" grpId="0" animBg="1"/>
      <p:bldP spid="25" grpId="0" animBg="1"/>
      <p:bldP spid="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770164"/>
              </p:ext>
            </p:extLst>
          </p:nvPr>
        </p:nvGraphicFramePr>
        <p:xfrm>
          <a:off x="770207" y="939019"/>
          <a:ext cx="7818120" cy="389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658794" y="203708"/>
            <a:ext cx="4019843" cy="6392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alt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SELEKSI DAN ALOKASI DAYA TAMPUNG (100%)</a:t>
            </a:r>
            <a:endParaRPr lang="id-ID" sz="2100" b="1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9300" y="757876"/>
            <a:ext cx="2370723" cy="781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KEDOKTERAN</a:t>
            </a:r>
          </a:p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050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br>
              <a:rPr lang="en-US" sz="1050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050" kern="1200" dirty="0">
              <a:solidFill>
                <a:prstClr val="black"/>
              </a:solidFill>
              <a:latin typeface="Century Gothic" panose="020B0502020202020204"/>
              <a:ea typeface="+mn-ea"/>
            </a:endParaRPr>
          </a:p>
          <a:p>
            <a:pPr>
              <a:buClrTx/>
              <a:buFontTx/>
              <a:buNone/>
            </a:pPr>
            <a:endParaRPr lang="en-US" sz="1028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9301" y="829995"/>
            <a:ext cx="3131412" cy="115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 </a:t>
            </a:r>
          </a:p>
          <a:p>
            <a:pPr>
              <a:buClrTx/>
              <a:buFontTx/>
              <a:buNone/>
            </a:pPr>
            <a:endParaRPr lang="en-US" sz="914" b="1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1. S-1 </a:t>
            </a:r>
            <a:r>
              <a:rPr lang="en-ID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KE</a:t>
            </a:r>
            <a:r>
              <a:rPr lang="id-ID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DOKTER</a:t>
            </a:r>
            <a:r>
              <a:rPr lang="en-ID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AN</a:t>
            </a:r>
          </a:p>
          <a:p>
            <a:pPr>
              <a:buClrTx/>
              <a:buFontTx/>
              <a:buNone/>
            </a:pPr>
            <a:r>
              <a:rPr lang="en-ID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2. S-1 FARMASI</a:t>
            </a:r>
            <a:endParaRPr lang="en-US" sz="1350" b="1" kern="12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3. PENDIDIKAN PROFESI DOKTER</a:t>
            </a:r>
            <a:r>
              <a:rPr lang="en-US" sz="1028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1028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endParaRPr lang="en-US" sz="1028" kern="12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6731" y="140310"/>
            <a:ext cx="550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ID" sz="3600" kern="1200" dirty="0">
                <a:ln w="0"/>
                <a:solidFill>
                  <a:srgbClr val="92AA4C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n-ea"/>
              </a:rPr>
              <a:t>UPN VETERAN JAKARTA</a:t>
            </a:r>
            <a:endParaRPr lang="en-US" sz="3600" kern="1200" dirty="0">
              <a:ln w="0"/>
              <a:solidFill>
                <a:srgbClr val="92AA4C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5067" y="762343"/>
            <a:ext cx="2953871" cy="1076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EKONOMI DAN BISNIS </a:t>
            </a: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914" kern="1200" dirty="0">
              <a:solidFill>
                <a:prstClr val="black"/>
              </a:solidFill>
              <a:latin typeface="Century Gothic" panose="020B0502020202020204"/>
              <a:ea typeface="+mn-ea"/>
            </a:endParaRPr>
          </a:p>
          <a:p>
            <a:pPr>
              <a:buClrTx/>
              <a:buFontTx/>
              <a:buNone/>
            </a:pPr>
            <a:endParaRPr lang="en-US" sz="1028" b="1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  <a:p>
            <a:pPr>
              <a:buClrTx/>
              <a:buFontTx/>
              <a:buNone/>
            </a:pPr>
            <a:r>
              <a:rPr lang="en-US" sz="1028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1028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028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05067" y="1154617"/>
            <a:ext cx="363092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D-III AKUNTANSI</a:t>
            </a:r>
            <a:b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D-III PERBANKAN &amp; KEUANGAN</a:t>
            </a:r>
            <a:b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S-1 AKUNTANSI</a:t>
            </a:r>
            <a:b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S-1 MANAJEMEN</a:t>
            </a:r>
            <a:b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S-1 EKONOMI SYARIAH</a:t>
            </a:r>
            <a:b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S-1 EKONOMI PEMBANGUNAN</a:t>
            </a:r>
          </a:p>
          <a:p>
            <a:pPr>
              <a:buClrTx/>
              <a:buFontTx/>
              <a:buNone/>
            </a:pPr>
            <a:r>
              <a:rPr lang="en-US" sz="1350" b="1" kern="1200" dirty="0">
                <a:ln w="0"/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S-2 MANAJEMEN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8199" y="1754086"/>
            <a:ext cx="363092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TEKNIK</a:t>
            </a:r>
            <a:r>
              <a:rPr lang="en-US" sz="12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12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b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050" b="1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03969" y="2092730"/>
            <a:ext cx="363092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ClrTx/>
              <a:buFontTx/>
              <a:buAutoNum type="arabicPeriod"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S-1 TEKNIK MESIN</a:t>
            </a:r>
          </a:p>
          <a:p>
            <a:pPr marL="257175" indent="-257175">
              <a:buClrTx/>
              <a:buFontTx/>
              <a:buAutoNum type="arabicPeriod"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S-1 TEKNIK INDUSTRI</a:t>
            </a:r>
          </a:p>
          <a:p>
            <a:pPr marL="257175" indent="-257175">
              <a:buClrTx/>
              <a:buFontTx/>
              <a:buAutoNum type="arabicPeriod"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S-1 TEKNIK PERKAPALAN</a:t>
            </a:r>
          </a:p>
          <a:p>
            <a:pPr marL="257175" indent="-257175">
              <a:buClrTx/>
              <a:buFontTx/>
              <a:buAutoNum type="arabicPeriod"/>
            </a:pPr>
            <a:r>
              <a:rPr lang="en-ID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S-1 TEKNIK ELEKTRO</a:t>
            </a:r>
            <a:endParaRPr lang="en-US" sz="1350" b="1" kern="12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7476" y="2941222"/>
            <a:ext cx="3630920" cy="5792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+mn-lt"/>
                <a:ea typeface="+mn-ea"/>
                <a:cs typeface="Arial" panose="020B0604020202020204" pitchFamily="34" charset="0"/>
              </a:rPr>
              <a:t>FAKULTAS ILMU KOMPUTER</a:t>
            </a: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914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3969" y="3230853"/>
            <a:ext cx="363092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1</a:t>
            </a: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. D-III SISTEM INFORMASI  </a:t>
            </a:r>
            <a:b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2. S-1  SISTEM INFORMASI</a:t>
            </a:r>
            <a:b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3. S-1  INFORMATIKA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03969" y="3892663"/>
            <a:ext cx="3630920" cy="5792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ILMU SOSIAL DAN ILMU POLITIK</a:t>
            </a:r>
            <a:r>
              <a:rPr lang="en-US" sz="1050" b="1" kern="12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1050" b="1" kern="12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914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914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69359" y="4220170"/>
            <a:ext cx="363092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1. S-1  ILMU KOMUNIKASI</a:t>
            </a:r>
            <a:b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2. S-1 HUBUNGAN INTERNASIONAL</a:t>
            </a:r>
            <a:b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3. S-1 ILMU POLITIK</a:t>
            </a:r>
            <a:r>
              <a:rPr lang="en-US" sz="1350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1350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350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1872" y="3288561"/>
            <a:ext cx="363092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ILMU KESEHATAN</a:t>
            </a:r>
            <a:r>
              <a:rPr lang="en-US" sz="1050" b="1" kern="1200" dirty="0">
                <a:solidFill>
                  <a:srgbClr val="FF0000"/>
                </a:solidFill>
                <a:latin typeface="Century Gothic" panose="020B0502020202020204"/>
                <a:ea typeface="+mn-ea"/>
              </a:rPr>
              <a:t/>
            </a:r>
            <a:br>
              <a:rPr lang="en-US" sz="1050" b="1" kern="1200" dirty="0">
                <a:solidFill>
                  <a:srgbClr val="FF0000"/>
                </a:solidFill>
                <a:latin typeface="Century Gothic" panose="020B0502020202020204"/>
                <a:ea typeface="+mn-ea"/>
              </a:rPr>
            </a:b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b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050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8376" y="3627565"/>
            <a:ext cx="3630920" cy="12695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1</a:t>
            </a: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. D-III KEPERAWATAN</a:t>
            </a:r>
            <a:b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2. D-III FISIOTERAPI </a:t>
            </a:r>
            <a:b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3. S-1 GIZI </a:t>
            </a:r>
          </a:p>
          <a:p>
            <a:pPr>
              <a:buClrTx/>
              <a:buFontTx/>
              <a:buNone/>
            </a:pP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4. S-1 KEPERAWATAN</a:t>
            </a:r>
            <a:b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5. S-1 KESEHATAN MASYARAKAT</a:t>
            </a:r>
            <a:b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275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6. PENDIDIKAN PROFESI NERS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1872" y="2587299"/>
            <a:ext cx="19829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kern="1200" spc="28" dirty="0">
                <a:ln w="9525" cmpd="sng">
                  <a:solidFill>
                    <a:srgbClr val="A5301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53010"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FAKULTAS HUKUM     </a:t>
            </a:r>
            <a: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  <a:t>PROGRAM STUDI :</a:t>
            </a:r>
            <a:br>
              <a:rPr lang="en-US" sz="1050" b="1" kern="1200" dirty="0">
                <a:solidFill>
                  <a:srgbClr val="FFFF00"/>
                </a:solidFill>
                <a:latin typeface="Century Gothic" panose="020B0502020202020204"/>
                <a:ea typeface="+mn-ea"/>
              </a:rPr>
            </a:br>
            <a:endParaRPr lang="en-US" sz="1050" kern="1200" dirty="0">
              <a:solidFill>
                <a:srgbClr val="FFFF00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1872" y="2900639"/>
            <a:ext cx="31141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1. S-1 HUKUM</a:t>
            </a:r>
            <a:b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</a:br>
            <a:r>
              <a:rPr lang="en-US" sz="1350" b="1" kern="12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2. S-2 HUKUM</a:t>
            </a:r>
            <a:endParaRPr lang="en-US" sz="914" b="1" kern="12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grpSp>
        <p:nvGrpSpPr>
          <p:cNvPr id="51" name="Google Shape;4805;p35"/>
          <p:cNvGrpSpPr/>
          <p:nvPr/>
        </p:nvGrpSpPr>
        <p:grpSpPr>
          <a:xfrm rot="16200000">
            <a:off x="1535915" y="174846"/>
            <a:ext cx="293855" cy="644170"/>
            <a:chOff x="241025" y="3151575"/>
            <a:chExt cx="293855" cy="6441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2" name="Google Shape;4806;p35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4807;p35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4805;p35"/>
          <p:cNvGrpSpPr/>
          <p:nvPr/>
        </p:nvGrpSpPr>
        <p:grpSpPr>
          <a:xfrm rot="5400000">
            <a:off x="7523870" y="179861"/>
            <a:ext cx="293855" cy="644170"/>
            <a:chOff x="241025" y="3151575"/>
            <a:chExt cx="293855" cy="6441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5" name="Google Shape;4806;p35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4807;p35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ctrTitle"/>
          </p:nvPr>
        </p:nvSpPr>
        <p:spPr>
          <a:xfrm flipH="1">
            <a:off x="1517905" y="426058"/>
            <a:ext cx="6392562" cy="3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D" dirty="0" err="1">
                <a:solidFill>
                  <a:srgbClr val="F5340B"/>
                </a:solidFill>
              </a:rPr>
              <a:t>Akreditasi</a:t>
            </a:r>
            <a:r>
              <a:rPr lang="en-ID" dirty="0">
                <a:solidFill>
                  <a:srgbClr val="F5340B"/>
                </a:solidFill>
              </a:rPr>
              <a:t> Program </a:t>
            </a:r>
            <a:r>
              <a:rPr lang="en-ID" dirty="0" err="1">
                <a:solidFill>
                  <a:srgbClr val="F5340B"/>
                </a:solidFill>
              </a:rPr>
              <a:t>Studi</a:t>
            </a:r>
            <a:endParaRPr dirty="0">
              <a:solidFill>
                <a:srgbClr val="F5340B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117312" y="938506"/>
            <a:ext cx="6793156" cy="37706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d-ID" sz="1800" b="1" dirty="0">
                <a:solidFill>
                  <a:schemeClr val="bg1"/>
                </a:solidFill>
              </a:rPr>
              <a:t>                     </a:t>
            </a:r>
            <a:r>
              <a:rPr lang="en-US" sz="1800" b="1" dirty="0">
                <a:solidFill>
                  <a:schemeClr val="bg1"/>
                </a:solidFill>
              </a:rPr>
              <a:t>          </a:t>
            </a:r>
            <a:r>
              <a:rPr lang="id-ID" sz="1800" b="1" dirty="0">
                <a:solidFill>
                  <a:schemeClr val="bg1"/>
                </a:solidFill>
              </a:rPr>
              <a:t>              </a:t>
            </a:r>
          </a:p>
          <a:p>
            <a:pPr lvl="1"/>
            <a:endParaRPr lang="en-US" sz="18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D-III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Perbankan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&amp;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Keuangan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              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A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  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D- III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Akuntansi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 	A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Akuntansi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       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A	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Manajemen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A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Ekonomi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Pembangunan  		B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Ekonomi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Syariah 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S-2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Manajemen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id-ID" sz="18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en-ID" sz="1800" b="1" dirty="0">
              <a:solidFill>
                <a:schemeClr val="bg1"/>
              </a:solidFill>
            </a:endParaRPr>
          </a:p>
          <a:p>
            <a:endParaRPr lang="id-ID" sz="1800" b="1" dirty="0">
              <a:solidFill>
                <a:schemeClr val="bg1"/>
              </a:solidFill>
            </a:endParaRP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Teknik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Industri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B</a:t>
            </a:r>
            <a:endParaRPr lang="id-ID" sz="18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Teknik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Perkapalan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B	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Teknik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Mesin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id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en-ID" sz="18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S-1 Teknik </a:t>
            </a:r>
            <a:r>
              <a:rPr lang="en-ID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Elektro</a:t>
            </a:r>
            <a:r>
              <a:rPr lang="en-ID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	                       	 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Ijin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Britannic Bold" panose="020B0903060703020204" pitchFamily="34" charset="0"/>
              </a:rPr>
              <a:t>Operasional</a:t>
            </a:r>
            <a:r>
              <a:rPr lang="en-US" sz="1800" b="1" dirty="0">
                <a:solidFill>
                  <a:schemeClr val="bg1"/>
                </a:solidFill>
                <a:latin typeface="Britannic Bold" panose="020B0903060703020204" pitchFamily="34" charset="0"/>
              </a:rPr>
              <a:t>)</a:t>
            </a:r>
            <a:endParaRPr lang="id-ID" sz="18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31" name="Google Shape;4806;p35"/>
          <p:cNvSpPr/>
          <p:nvPr/>
        </p:nvSpPr>
        <p:spPr>
          <a:xfrm rot="16200000">
            <a:off x="903443" y="175703"/>
            <a:ext cx="344297" cy="676651"/>
          </a:xfrm>
          <a:custGeom>
            <a:avLst/>
            <a:gdLst/>
            <a:ahLst/>
            <a:cxnLst/>
            <a:rect l="l" t="t" r="r" b="b"/>
            <a:pathLst>
              <a:path w="19117" h="41986" extrusionOk="0">
                <a:moveTo>
                  <a:pt x="1155" y="1"/>
                </a:moveTo>
                <a:cubicBezTo>
                  <a:pt x="516" y="1"/>
                  <a:pt x="1" y="516"/>
                  <a:pt x="1" y="1152"/>
                </a:cubicBezTo>
                <a:lnTo>
                  <a:pt x="1" y="35706"/>
                </a:lnTo>
                <a:cubicBezTo>
                  <a:pt x="1" y="36344"/>
                  <a:pt x="9559" y="41985"/>
                  <a:pt x="9559" y="41985"/>
                </a:cubicBezTo>
                <a:cubicBezTo>
                  <a:pt x="9559" y="41985"/>
                  <a:pt x="19117" y="36344"/>
                  <a:pt x="19117" y="35706"/>
                </a:cubicBezTo>
                <a:lnTo>
                  <a:pt x="19117" y="1152"/>
                </a:lnTo>
                <a:cubicBezTo>
                  <a:pt x="19117" y="516"/>
                  <a:pt x="18601" y="1"/>
                  <a:pt x="17963" y="1"/>
                </a:cubicBezTo>
                <a:close/>
              </a:path>
            </a:pathLst>
          </a:custGeom>
          <a:solidFill>
            <a:srgbClr val="0C2E3A"/>
          </a:solidFill>
          <a:ln>
            <a:solidFill>
              <a:srgbClr val="0C2E3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Round Diagonal Corner Rectangle 33"/>
          <p:cNvSpPr/>
          <p:nvPr/>
        </p:nvSpPr>
        <p:spPr>
          <a:xfrm>
            <a:off x="1086052" y="1016325"/>
            <a:ext cx="2747028" cy="296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Fakultas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Ekonomi</a:t>
            </a:r>
            <a:r>
              <a:rPr lang="id-ID" b="1" dirty="0">
                <a:solidFill>
                  <a:schemeClr val="tx2">
                    <a:lumMod val="75000"/>
                  </a:schemeClr>
                </a:solidFill>
              </a:rPr>
              <a:t> dan Bisnis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Round Diagonal Corner Rectangle 34"/>
          <p:cNvSpPr/>
          <p:nvPr/>
        </p:nvSpPr>
        <p:spPr>
          <a:xfrm>
            <a:off x="4757532" y="1016324"/>
            <a:ext cx="2228484" cy="2969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A</a:t>
            </a:r>
            <a:r>
              <a:rPr lang="en-US" b="1" dirty="0" err="1"/>
              <a:t>kreditasi</a:t>
            </a:r>
            <a:endParaRPr lang="id-ID" b="1" dirty="0"/>
          </a:p>
        </p:txBody>
      </p:sp>
      <p:sp>
        <p:nvSpPr>
          <p:cNvPr id="37" name="Round Diagonal Corner Rectangle 36"/>
          <p:cNvSpPr/>
          <p:nvPr/>
        </p:nvSpPr>
        <p:spPr>
          <a:xfrm>
            <a:off x="1014292" y="3149288"/>
            <a:ext cx="1732334" cy="296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Teknik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ctrTitle"/>
          </p:nvPr>
        </p:nvSpPr>
        <p:spPr>
          <a:xfrm flipH="1">
            <a:off x="1517906" y="426058"/>
            <a:ext cx="4906327" cy="3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D" dirty="0" err="1">
                <a:solidFill>
                  <a:srgbClr val="F5340B"/>
                </a:solidFill>
              </a:rPr>
              <a:t>Akreditasi</a:t>
            </a:r>
            <a:r>
              <a:rPr lang="en-ID" dirty="0">
                <a:solidFill>
                  <a:srgbClr val="F5340B"/>
                </a:solidFill>
              </a:rPr>
              <a:t> Program </a:t>
            </a:r>
            <a:r>
              <a:rPr lang="en-ID" dirty="0" err="1">
                <a:solidFill>
                  <a:srgbClr val="F5340B"/>
                </a:solidFill>
              </a:rPr>
              <a:t>Studi</a:t>
            </a:r>
            <a:endParaRPr dirty="0">
              <a:solidFill>
                <a:srgbClr val="F5340B"/>
              </a:solidFill>
            </a:endParaRPr>
          </a:p>
        </p:txBody>
      </p:sp>
      <p:sp>
        <p:nvSpPr>
          <p:cNvPr id="31" name="Google Shape;4806;p35"/>
          <p:cNvSpPr/>
          <p:nvPr/>
        </p:nvSpPr>
        <p:spPr>
          <a:xfrm rot="16200000">
            <a:off x="903443" y="175703"/>
            <a:ext cx="344297" cy="676651"/>
          </a:xfrm>
          <a:custGeom>
            <a:avLst/>
            <a:gdLst/>
            <a:ahLst/>
            <a:cxnLst/>
            <a:rect l="l" t="t" r="r" b="b"/>
            <a:pathLst>
              <a:path w="19117" h="41986" extrusionOk="0">
                <a:moveTo>
                  <a:pt x="1155" y="1"/>
                </a:moveTo>
                <a:cubicBezTo>
                  <a:pt x="516" y="1"/>
                  <a:pt x="1" y="516"/>
                  <a:pt x="1" y="1152"/>
                </a:cubicBezTo>
                <a:lnTo>
                  <a:pt x="1" y="35706"/>
                </a:lnTo>
                <a:cubicBezTo>
                  <a:pt x="1" y="36344"/>
                  <a:pt x="9559" y="41985"/>
                  <a:pt x="9559" y="41985"/>
                </a:cubicBezTo>
                <a:cubicBezTo>
                  <a:pt x="9559" y="41985"/>
                  <a:pt x="19117" y="36344"/>
                  <a:pt x="19117" y="35706"/>
                </a:cubicBezTo>
                <a:lnTo>
                  <a:pt x="19117" y="1152"/>
                </a:lnTo>
                <a:cubicBezTo>
                  <a:pt x="19117" y="516"/>
                  <a:pt x="18601" y="1"/>
                  <a:pt x="17963" y="1"/>
                </a:cubicBezTo>
                <a:close/>
              </a:path>
            </a:pathLst>
          </a:custGeom>
          <a:solidFill>
            <a:srgbClr val="0C2E3A"/>
          </a:solidFill>
          <a:ln>
            <a:solidFill>
              <a:srgbClr val="0C2E3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68870" y="620458"/>
            <a:ext cx="5930234" cy="452304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      </a:t>
            </a:r>
            <a:endParaRPr lang="id-ID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                        </a:t>
            </a:r>
            <a:endParaRPr lang="id-ID" sz="2200" dirty="0">
              <a:solidFill>
                <a:schemeClr val="bg1"/>
              </a:solidFill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D-III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Informatika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Program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Sistem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Informasi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id-ID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Informatika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Program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id-ID" sz="1500" dirty="0">
                <a:solidFill>
                  <a:schemeClr val="bg1"/>
                </a:solidFill>
              </a:rPr>
              <a:t>	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</a:p>
          <a:p>
            <a:endParaRPr lang="id-ID" sz="1500" dirty="0">
              <a:solidFill>
                <a:schemeClr val="bg1"/>
              </a:solidFill>
            </a:endParaRPr>
          </a:p>
          <a:p>
            <a:pPr lvl="1"/>
            <a:endParaRPr lang="en-US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Ilmu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Komunikasi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  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Hubungan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Internasional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  <a:endParaRPr lang="en-US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Ilmu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Politik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     		</a:t>
            </a:r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id-ID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en-ID" sz="1500" dirty="0">
              <a:solidFill>
                <a:schemeClr val="bg1"/>
              </a:solidFill>
            </a:endParaRPr>
          </a:p>
          <a:p>
            <a:pPr lvl="1"/>
            <a:endParaRPr lang="en-ID" sz="1500" dirty="0">
              <a:solidFill>
                <a:schemeClr val="bg1"/>
              </a:solidFill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Hukum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	B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S-2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Hukum 			B</a:t>
            </a:r>
          </a:p>
          <a:p>
            <a:endParaRPr lang="id-ID" sz="1500" dirty="0">
              <a:solidFill>
                <a:schemeClr val="bg1"/>
              </a:solidFill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1871119" y="1012011"/>
            <a:ext cx="2747028" cy="296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Ilmu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Komputer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1871119" y="2096374"/>
            <a:ext cx="3386681" cy="296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Ilmu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Sosial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dan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Ilmu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Politik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1871119" y="3323019"/>
            <a:ext cx="2747028" cy="2969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Hukum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848972" y="982802"/>
            <a:ext cx="2228484" cy="2969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AKREDITASI</a:t>
            </a:r>
          </a:p>
        </p:txBody>
      </p:sp>
    </p:spTree>
    <p:extLst>
      <p:ext uri="{BB962C8B-B14F-4D97-AF65-F5344CB8AC3E}">
        <p14:creationId xmlns:p14="http://schemas.microsoft.com/office/powerpoint/2010/main" val="672850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ctrTitle"/>
          </p:nvPr>
        </p:nvSpPr>
        <p:spPr>
          <a:xfrm flipH="1">
            <a:off x="1517906" y="426058"/>
            <a:ext cx="4906327" cy="3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D" dirty="0" err="1">
                <a:solidFill>
                  <a:srgbClr val="F5340B"/>
                </a:solidFill>
              </a:rPr>
              <a:t>Akreditasi</a:t>
            </a:r>
            <a:r>
              <a:rPr lang="en-ID" dirty="0">
                <a:solidFill>
                  <a:srgbClr val="F5340B"/>
                </a:solidFill>
              </a:rPr>
              <a:t> Program </a:t>
            </a:r>
            <a:r>
              <a:rPr lang="en-ID" dirty="0" err="1">
                <a:solidFill>
                  <a:srgbClr val="F5340B"/>
                </a:solidFill>
              </a:rPr>
              <a:t>Studi</a:t>
            </a:r>
            <a:endParaRPr dirty="0">
              <a:solidFill>
                <a:srgbClr val="F5340B"/>
              </a:solidFill>
            </a:endParaRPr>
          </a:p>
        </p:txBody>
      </p:sp>
      <p:sp>
        <p:nvSpPr>
          <p:cNvPr id="31" name="Google Shape;4806;p35"/>
          <p:cNvSpPr/>
          <p:nvPr/>
        </p:nvSpPr>
        <p:spPr>
          <a:xfrm rot="16200000">
            <a:off x="903443" y="175703"/>
            <a:ext cx="344297" cy="676651"/>
          </a:xfrm>
          <a:custGeom>
            <a:avLst/>
            <a:gdLst/>
            <a:ahLst/>
            <a:cxnLst/>
            <a:rect l="l" t="t" r="r" b="b"/>
            <a:pathLst>
              <a:path w="19117" h="41986" extrusionOk="0">
                <a:moveTo>
                  <a:pt x="1155" y="1"/>
                </a:moveTo>
                <a:cubicBezTo>
                  <a:pt x="516" y="1"/>
                  <a:pt x="1" y="516"/>
                  <a:pt x="1" y="1152"/>
                </a:cubicBezTo>
                <a:lnTo>
                  <a:pt x="1" y="35706"/>
                </a:lnTo>
                <a:cubicBezTo>
                  <a:pt x="1" y="36344"/>
                  <a:pt x="9559" y="41985"/>
                  <a:pt x="9559" y="41985"/>
                </a:cubicBezTo>
                <a:cubicBezTo>
                  <a:pt x="9559" y="41985"/>
                  <a:pt x="19117" y="36344"/>
                  <a:pt x="19117" y="35706"/>
                </a:cubicBezTo>
                <a:lnTo>
                  <a:pt x="19117" y="1152"/>
                </a:lnTo>
                <a:cubicBezTo>
                  <a:pt x="19117" y="516"/>
                  <a:pt x="18601" y="1"/>
                  <a:pt x="17963" y="1"/>
                </a:cubicBezTo>
                <a:close/>
              </a:path>
            </a:pathLst>
          </a:custGeom>
          <a:solidFill>
            <a:srgbClr val="0C2E3A"/>
          </a:solidFill>
          <a:ln>
            <a:solidFill>
              <a:srgbClr val="0C2E3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88452" y="940431"/>
            <a:ext cx="5285232" cy="34838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endParaRPr lang="en-US" sz="2400" b="1" dirty="0"/>
          </a:p>
          <a:p>
            <a:pPr lvl="1"/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Kedokteran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	B</a:t>
            </a:r>
            <a:endParaRPr lang="en-ID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ID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Farmasi</a:t>
            </a:r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                                 (</a:t>
            </a:r>
            <a:r>
              <a:rPr lang="en-ID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Ijin</a:t>
            </a:r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ID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Operasional</a:t>
            </a:r>
            <a:r>
              <a:rPr lang="en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)</a:t>
            </a:r>
            <a:endParaRPr lang="id-ID" sz="15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Pendidikan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Profesi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Dokter</a:t>
            </a:r>
            <a:r>
              <a:rPr lang="en-US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 </a:t>
            </a:r>
            <a:r>
              <a:rPr lang="id-ID" sz="15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</a:p>
          <a:p>
            <a:endParaRPr lang="id-ID" sz="2100" dirty="0">
              <a:solidFill>
                <a:schemeClr val="bg1"/>
              </a:solidFill>
            </a:endParaRPr>
          </a:p>
          <a:p>
            <a:endParaRPr lang="id-ID" sz="2400" dirty="0"/>
          </a:p>
          <a:p>
            <a:pPr lvl="1"/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D-III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Keperawatan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   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	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id-ID" sz="16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D-III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Fisioterapi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B</a:t>
            </a:r>
            <a:endParaRPr lang="id-ID" sz="16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Keperawatan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               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B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S-1 Kesehatan Masyarakat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S-1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Gizi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Program 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		</a:t>
            </a:r>
            <a:r>
              <a:rPr lang="en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A</a:t>
            </a:r>
            <a:endParaRPr lang="id-ID" sz="16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lvl="1"/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Pendidikan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Profesi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Ners</a:t>
            </a:r>
            <a:r>
              <a:rPr lang="en-US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 </a:t>
            </a:r>
            <a:r>
              <a:rPr lang="id-ID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		B</a:t>
            </a:r>
          </a:p>
          <a:p>
            <a:endParaRPr lang="id-ID" sz="1600" dirty="0">
              <a:solidFill>
                <a:schemeClr val="bg1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1822325" y="1011084"/>
            <a:ext cx="2646018" cy="28437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Kedokteran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1822325" y="2397959"/>
            <a:ext cx="2646018" cy="28437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Fakultas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Ilmu</a:t>
            </a:r>
            <a:r>
              <a:rPr lang="en-ID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tx2">
                    <a:lumMod val="75000"/>
                  </a:schemeClr>
                </a:solidFill>
              </a:rPr>
              <a:t>Kesehatan</a:t>
            </a:r>
            <a:endParaRPr lang="id-ID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5193792" y="998539"/>
            <a:ext cx="2228484" cy="2969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AKREDITASI</a:t>
            </a:r>
          </a:p>
        </p:txBody>
      </p:sp>
    </p:spTree>
    <p:extLst>
      <p:ext uri="{BB962C8B-B14F-4D97-AF65-F5344CB8AC3E}">
        <p14:creationId xmlns:p14="http://schemas.microsoft.com/office/powerpoint/2010/main" val="3327726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47920525"/>
              </p:ext>
            </p:extLst>
          </p:nvPr>
        </p:nvGraphicFramePr>
        <p:xfrm>
          <a:off x="91440" y="22860"/>
          <a:ext cx="8949690" cy="5061865"/>
        </p:xfrm>
        <a:graphic>
          <a:graphicData uri="http://schemas.openxmlformats.org/drawingml/2006/table">
            <a:tbl>
              <a:tblPr/>
              <a:tblGrid>
                <a:gridCol w="32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4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57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288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                                                      </a:t>
                      </a:r>
                      <a:r>
                        <a:rPr lang="en-US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DAYA TAMPUNG PENERIMAAN MAHASISWA BARU PROGRAM SARJANA</a:t>
                      </a:r>
                    </a:p>
                  </a:txBody>
                  <a:tcPr marL="2397" marR="2397" marT="23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88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                                                              UNIVERSITAS PEMBANGUNAN NASIONAL VETERAN</a:t>
                      </a:r>
                      <a:r>
                        <a:rPr lang="en-US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JAKARTA</a:t>
                      </a:r>
                    </a:p>
                  </a:txBody>
                  <a:tcPr marL="2397" marR="2397" marT="23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288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                                                                                         </a:t>
                      </a:r>
                      <a:r>
                        <a:rPr lang="en-US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TAHUN AKADEMIK 2020/2021</a:t>
                      </a:r>
                    </a:p>
                  </a:txBody>
                  <a:tcPr marL="2397" marR="2397" marT="23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N0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Program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Studi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Jalur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Masuk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Daya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Kouta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Kouta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Kouta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Tampung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SNMPTN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SBMPTN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SM-UPNVJ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2020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20%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50%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30%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Manajemen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260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52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130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75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Akuntansi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220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44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110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65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Ekonomi Pembangunan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16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Ekonomi Syariah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16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Teknik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Mesin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53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Teknik Perkapalan 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Teknik  Industri 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53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Teknik Elektro 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35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Informatika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75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Sistem</a:t>
                      </a:r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Informasi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75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Kedokteran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75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Farmasi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13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Hukum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300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Hubungan</a:t>
                      </a:r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800" b="1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Internasional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200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Ilmu Komunikasi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280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56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140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84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16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Ilmu Politik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160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32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48</a:t>
                      </a:r>
                      <a:endParaRPr lang="en-US" sz="8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17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Keperawatan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120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24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35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Gizi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53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31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4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19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Kesehatan Masyarakat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SNMPTN, SBMPTN &amp; SM UPNVJ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160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32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48</a:t>
                      </a:r>
                    </a:p>
                  </a:txBody>
                  <a:tcPr marL="2397" marR="2397" marT="2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7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 Creative CV by slidesgo">
  <a:themeElements>
    <a:clrScheme name="Simple Light">
      <a:dk1>
        <a:srgbClr val="E9E6E1"/>
      </a:dk1>
      <a:lt1>
        <a:srgbClr val="434343"/>
      </a:lt1>
      <a:dk2>
        <a:srgbClr val="0C2E3A"/>
      </a:dk2>
      <a:lt2>
        <a:srgbClr val="018790"/>
      </a:lt2>
      <a:accent1>
        <a:srgbClr val="FFD497"/>
      </a:accent1>
      <a:accent2>
        <a:srgbClr val="1DCDC3"/>
      </a:accent2>
      <a:accent3>
        <a:srgbClr val="78001B"/>
      </a:accent3>
      <a:accent4>
        <a:srgbClr val="F5340B"/>
      </a:accent4>
      <a:accent5>
        <a:srgbClr val="FF823B"/>
      </a:accent5>
      <a:accent6>
        <a:srgbClr val="FFA73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1828</Words>
  <Application>Microsoft Office PowerPoint</Application>
  <PresentationFormat>On-screen Show (16:9)</PresentationFormat>
  <Paragraphs>1147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Calibri</vt:lpstr>
      <vt:lpstr>Arvo</vt:lpstr>
      <vt:lpstr>Fira Sans Extra Condensed Medium</vt:lpstr>
      <vt:lpstr>Arial Narrow</vt:lpstr>
      <vt:lpstr>Bookman Old Style</vt:lpstr>
      <vt:lpstr>Century Gothic</vt:lpstr>
      <vt:lpstr>Barlow Condensed Medium</vt:lpstr>
      <vt:lpstr>Arial Black</vt:lpstr>
      <vt:lpstr>Barlow Condensed</vt:lpstr>
      <vt:lpstr>Arial</vt:lpstr>
      <vt:lpstr>Barlow Condensed SemiBold</vt:lpstr>
      <vt:lpstr>Britannic Bold</vt:lpstr>
      <vt:lpstr>Aharoni</vt:lpstr>
      <vt:lpstr>MS PGothic</vt:lpstr>
      <vt:lpstr>Tahoma</vt:lpstr>
      <vt:lpstr>Wingdings 3</vt:lpstr>
      <vt:lpstr>Berlin Sans FB Demi</vt:lpstr>
      <vt:lpstr>My Creative CV by slidesgo</vt:lpstr>
      <vt:lpstr>Wisp</vt:lpstr>
      <vt:lpstr>1_Wisp</vt:lpstr>
      <vt:lpstr>2_Wisp</vt:lpstr>
      <vt:lpstr>PowerPoint Presentation</vt:lpstr>
      <vt:lpstr>Misi</vt:lpstr>
      <vt:lpstr>POLA PENERIMAAN MAHASISWA BARU TAHUN 2021 PROGRAM SARJANA DAN RENTANG WAKTUNYA </vt:lpstr>
      <vt:lpstr>PowerPoint Presentation</vt:lpstr>
      <vt:lpstr>PowerPoint Presentation</vt:lpstr>
      <vt:lpstr>Akreditasi Program Studi</vt:lpstr>
      <vt:lpstr>Akreditasi Program Studi</vt:lpstr>
      <vt:lpstr>Akreditasi Program Studi</vt:lpstr>
      <vt:lpstr>PowerPoint Presentation</vt:lpstr>
      <vt:lpstr>PowerPoint Presentation</vt:lpstr>
      <vt:lpstr>PowerPoint Presentation</vt:lpstr>
      <vt:lpstr>PowerPoint Presentation</vt:lpstr>
      <vt:lpstr>BEASISWA</vt:lpstr>
      <vt:lpstr>PowerPoint Presentation</vt:lpstr>
      <vt:lpstr>PowerPoint Presentation</vt:lpstr>
      <vt:lpstr>Fakultas Kedokteran</vt:lpstr>
      <vt:lpstr>Fakultas Ilmu  Kesehatan</vt:lpstr>
      <vt:lpstr>Fakultas Ilmu Sosial dan Ilmu Politik</vt:lpstr>
      <vt:lpstr>Fakultas Ekonomi dan Bisnis</vt:lpstr>
      <vt:lpstr>Fakultas Hukum</vt:lpstr>
      <vt:lpstr>Fakultas Teknik</vt:lpstr>
      <vt:lpstr>Fakultas Ilmu Komputer</vt:lpstr>
      <vt:lpstr>MASH CLASSROOM (Multimedia Auto Recording Smart Hybrid Classroom) </vt:lpstr>
      <vt:lpstr>GIRIGAHANA (PENCINTA ALAM)  BOXER (OLAH RAGA BELA DIRI)  GITA ADVAYATVA ( PADUAN SUARA)  STVJ (SENI TARI)  THEATER  UFO (VIDEO DAN FOTOGRAFI)  JIU JIT SU (OLAH RAGA BELA DIRI)  ASPIRASI ( JURNALISTIK)  USWAH (ROHANI ISLAM)  AGAPE (ROHANI KRISTEN PROTESTAN) </vt:lpstr>
      <vt:lpstr>PT. Lativi Mediakarya (TV One)   PT. Bank BNI (Persero)  Universitas Buddhi Dharma  Universitas Bina Insani  Universitas Satya Negara Indonesia Sekolah Tinggi Manajemen PPM  PT. Pegadaian (Persero)  Bank Indonesia  Balitbangda Pemkab Bekasi </vt:lpstr>
      <vt:lpstr>Fondation De L’Academe De Medecine (FAM) Perancis     UNIKL Malaysia   USIM Malaysia   Universiti Malaya   UNISZA Malaysia    DAAD atau German Academic Exchange  </vt:lpstr>
      <vt:lpstr>Layanan Online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Layanan Terpadu (ULT) UPN  Veteran Jakarta</dc:title>
  <dc:creator>Wibisono</dc:creator>
  <cp:lastModifiedBy>Mas Win</cp:lastModifiedBy>
  <cp:revision>72</cp:revision>
  <dcterms:modified xsi:type="dcterms:W3CDTF">2021-01-14T08:13:07Z</dcterms:modified>
</cp:coreProperties>
</file>